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70" r:id="rId9"/>
    <p:sldId id="271" r:id="rId10"/>
    <p:sldId id="263" r:id="rId11"/>
    <p:sldId id="264" r:id="rId12"/>
    <p:sldId id="265" r:id="rId13"/>
    <p:sldId id="266" r:id="rId14"/>
    <p:sldId id="267" r:id="rId15"/>
    <p:sldId id="268" r:id="rId16"/>
    <p:sldId id="269" r:id="rId17"/>
    <p:sldId id="284" r:id="rId18"/>
    <p:sldId id="280" r:id="rId19"/>
    <p:sldId id="281" r:id="rId20"/>
    <p:sldId id="282" r:id="rId21"/>
    <p:sldId id="283" r:id="rId22"/>
    <p:sldId id="285" r:id="rId23"/>
    <p:sldId id="272" r:id="rId24"/>
    <p:sldId id="273" r:id="rId25"/>
    <p:sldId id="274" r:id="rId26"/>
    <p:sldId id="27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9" d="100"/>
          <a:sy n="79" d="100"/>
        </p:scale>
        <p:origin x="-1260" y="-72"/>
      </p:cViewPr>
      <p:guideLst>
        <p:guide orient="horz" pos="2160"/>
        <p:guide pos="2880"/>
      </p:guideLst>
    </p:cSldViewPr>
  </p:slideViewPr>
  <p:notesTextViewPr>
    <p:cViewPr>
      <p:scale>
        <a:sx n="1" d="1"/>
        <a:sy n="1" d="1"/>
      </p:scale>
      <p:origin x="0" y="0"/>
    </p:cViewPr>
  </p:notesTextViewPr>
  <p:sorterViewPr>
    <p:cViewPr>
      <p:scale>
        <a:sx n="100" d="100"/>
        <a:sy n="100" d="100"/>
      </p:scale>
      <p:origin x="0" y="301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C0C6EA-9790-42AD-A2CC-02AB227DBFB3}" type="datetimeFigureOut">
              <a:rPr lang="en-US" smtClean="0"/>
              <a:t>2/15/2018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3C1FFC-3AF3-4A43-927F-C6F0A15F43EF}" type="slidenum">
              <a:rPr lang="en-US" smtClean="0"/>
              <a:t>‹#›</a:t>
            </a:fld>
            <a:endParaRPr lang="en-US"/>
          </a:p>
        </p:txBody>
      </p:sp>
    </p:spTree>
    <p:extLst>
      <p:ext uri="{BB962C8B-B14F-4D97-AF65-F5344CB8AC3E}">
        <p14:creationId xmlns:p14="http://schemas.microsoft.com/office/powerpoint/2010/main" val="1401882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C1FFC-3AF3-4A43-927F-C6F0A15F43EF}" type="slidenum">
              <a:rPr lang="en-US" smtClean="0"/>
              <a:t>6</a:t>
            </a:fld>
            <a:endParaRPr lang="en-US"/>
          </a:p>
        </p:txBody>
      </p:sp>
    </p:spTree>
    <p:extLst>
      <p:ext uri="{BB962C8B-B14F-4D97-AF65-F5344CB8AC3E}">
        <p14:creationId xmlns:p14="http://schemas.microsoft.com/office/powerpoint/2010/main" val="1886236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lienbildplatzhalter 1"/>
          <p:cNvSpPr>
            <a:spLocks noGrp="1" noRot="1" noChangeAspect="1" noTextEdit="1"/>
          </p:cNvSpPr>
          <p:nvPr>
            <p:ph type="sldImg"/>
          </p:nvPr>
        </p:nvSpPr>
        <p:spPr>
          <a:xfrm>
            <a:off x="1143000" y="685800"/>
            <a:ext cx="4572000" cy="3429000"/>
          </a:xfrm>
          <a:ln/>
        </p:spPr>
      </p:sp>
      <p:sp>
        <p:nvSpPr>
          <p:cNvPr id="7782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7782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b="1">
                <a:solidFill>
                  <a:schemeClr val="tx1"/>
                </a:solidFill>
                <a:latin typeface="Verdana" pitchFamily="34" charset="0"/>
              </a:defRPr>
            </a:lvl1pPr>
            <a:lvl2pPr marL="685817" indent="-263776" defTabSz="914423" eaLnBrk="0" hangingPunct="0">
              <a:defRPr b="1">
                <a:solidFill>
                  <a:schemeClr val="tx1"/>
                </a:solidFill>
                <a:latin typeface="Verdana" pitchFamily="34" charset="0"/>
              </a:defRPr>
            </a:lvl2pPr>
            <a:lvl3pPr marL="1055103" indent="-211021" defTabSz="914423" eaLnBrk="0" hangingPunct="0">
              <a:defRPr b="1">
                <a:solidFill>
                  <a:schemeClr val="tx1"/>
                </a:solidFill>
                <a:latin typeface="Verdana" pitchFamily="34" charset="0"/>
              </a:defRPr>
            </a:lvl3pPr>
            <a:lvl4pPr marL="1477145" indent="-211021" defTabSz="914423" eaLnBrk="0" hangingPunct="0">
              <a:defRPr b="1">
                <a:solidFill>
                  <a:schemeClr val="tx1"/>
                </a:solidFill>
                <a:latin typeface="Verdana" pitchFamily="34" charset="0"/>
              </a:defRPr>
            </a:lvl4pPr>
            <a:lvl5pPr marL="1899186" indent="-211021" defTabSz="914423" eaLnBrk="0" hangingPunct="0">
              <a:defRPr b="1">
                <a:solidFill>
                  <a:schemeClr val="tx1"/>
                </a:solidFill>
                <a:latin typeface="Verdana" pitchFamily="34" charset="0"/>
              </a:defRPr>
            </a:lvl5pPr>
            <a:lvl6pPr marL="2321227" indent="-211021" defTabSz="914423" eaLnBrk="0" fontAlgn="base" hangingPunct="0">
              <a:spcBef>
                <a:spcPct val="0"/>
              </a:spcBef>
              <a:spcAft>
                <a:spcPct val="0"/>
              </a:spcAft>
              <a:defRPr b="1">
                <a:solidFill>
                  <a:schemeClr val="tx1"/>
                </a:solidFill>
                <a:latin typeface="Verdana" pitchFamily="34" charset="0"/>
              </a:defRPr>
            </a:lvl6pPr>
            <a:lvl7pPr marL="2743269" indent="-211021" defTabSz="914423" eaLnBrk="0" fontAlgn="base" hangingPunct="0">
              <a:spcBef>
                <a:spcPct val="0"/>
              </a:spcBef>
              <a:spcAft>
                <a:spcPct val="0"/>
              </a:spcAft>
              <a:defRPr b="1">
                <a:solidFill>
                  <a:schemeClr val="tx1"/>
                </a:solidFill>
                <a:latin typeface="Verdana" pitchFamily="34" charset="0"/>
              </a:defRPr>
            </a:lvl7pPr>
            <a:lvl8pPr marL="3165310" indent="-211021" defTabSz="914423" eaLnBrk="0" fontAlgn="base" hangingPunct="0">
              <a:spcBef>
                <a:spcPct val="0"/>
              </a:spcBef>
              <a:spcAft>
                <a:spcPct val="0"/>
              </a:spcAft>
              <a:defRPr b="1">
                <a:solidFill>
                  <a:schemeClr val="tx1"/>
                </a:solidFill>
                <a:latin typeface="Verdana" pitchFamily="34" charset="0"/>
              </a:defRPr>
            </a:lvl8pPr>
            <a:lvl9pPr marL="3587351" indent="-211021" defTabSz="914423" eaLnBrk="0" fontAlgn="base" hangingPunct="0">
              <a:spcBef>
                <a:spcPct val="0"/>
              </a:spcBef>
              <a:spcAft>
                <a:spcPct val="0"/>
              </a:spcAft>
              <a:defRPr b="1">
                <a:solidFill>
                  <a:schemeClr val="tx1"/>
                </a:solidFill>
                <a:latin typeface="Verdana" pitchFamily="34" charset="0"/>
              </a:defRPr>
            </a:lvl9pPr>
          </a:lstStyle>
          <a:p>
            <a:pPr eaLnBrk="1" hangingPunct="1"/>
            <a:fld id="{10FE4503-55FB-4932-AD43-A02377A58B34}" type="slidenum">
              <a:rPr lang="de-DE" altLang="en-US" b="0" smtClean="0">
                <a:latin typeface="Arial" pitchFamily="34" charset="0"/>
              </a:rPr>
              <a:pPr eaLnBrk="1" hangingPunct="1"/>
              <a:t>10</a:t>
            </a:fld>
            <a:endParaRPr lang="de-DE" altLang="en-US" b="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Folienbildplatzhalter 1"/>
          <p:cNvSpPr>
            <a:spLocks noGrp="1" noRot="1" noChangeAspect="1" noTextEdit="1"/>
          </p:cNvSpPr>
          <p:nvPr>
            <p:ph type="sldImg"/>
          </p:nvPr>
        </p:nvSpPr>
        <p:spPr>
          <a:xfrm>
            <a:off x="1143000" y="685800"/>
            <a:ext cx="4572000" cy="3429000"/>
          </a:xfrm>
          <a:ln/>
        </p:spPr>
      </p:sp>
      <p:sp>
        <p:nvSpPr>
          <p:cNvPr id="7885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7885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b="1">
                <a:solidFill>
                  <a:schemeClr val="tx1"/>
                </a:solidFill>
                <a:latin typeface="Verdana" pitchFamily="34" charset="0"/>
              </a:defRPr>
            </a:lvl1pPr>
            <a:lvl2pPr marL="685817" indent="-263776" defTabSz="914423" eaLnBrk="0" hangingPunct="0">
              <a:defRPr b="1">
                <a:solidFill>
                  <a:schemeClr val="tx1"/>
                </a:solidFill>
                <a:latin typeface="Verdana" pitchFamily="34" charset="0"/>
              </a:defRPr>
            </a:lvl2pPr>
            <a:lvl3pPr marL="1055103" indent="-211021" defTabSz="914423" eaLnBrk="0" hangingPunct="0">
              <a:defRPr b="1">
                <a:solidFill>
                  <a:schemeClr val="tx1"/>
                </a:solidFill>
                <a:latin typeface="Verdana" pitchFamily="34" charset="0"/>
              </a:defRPr>
            </a:lvl3pPr>
            <a:lvl4pPr marL="1477145" indent="-211021" defTabSz="914423" eaLnBrk="0" hangingPunct="0">
              <a:defRPr b="1">
                <a:solidFill>
                  <a:schemeClr val="tx1"/>
                </a:solidFill>
                <a:latin typeface="Verdana" pitchFamily="34" charset="0"/>
              </a:defRPr>
            </a:lvl4pPr>
            <a:lvl5pPr marL="1899186" indent="-211021" defTabSz="914423" eaLnBrk="0" hangingPunct="0">
              <a:defRPr b="1">
                <a:solidFill>
                  <a:schemeClr val="tx1"/>
                </a:solidFill>
                <a:latin typeface="Verdana" pitchFamily="34" charset="0"/>
              </a:defRPr>
            </a:lvl5pPr>
            <a:lvl6pPr marL="2321227" indent="-211021" defTabSz="914423" eaLnBrk="0" fontAlgn="base" hangingPunct="0">
              <a:spcBef>
                <a:spcPct val="0"/>
              </a:spcBef>
              <a:spcAft>
                <a:spcPct val="0"/>
              </a:spcAft>
              <a:defRPr b="1">
                <a:solidFill>
                  <a:schemeClr val="tx1"/>
                </a:solidFill>
                <a:latin typeface="Verdana" pitchFamily="34" charset="0"/>
              </a:defRPr>
            </a:lvl6pPr>
            <a:lvl7pPr marL="2743269" indent="-211021" defTabSz="914423" eaLnBrk="0" fontAlgn="base" hangingPunct="0">
              <a:spcBef>
                <a:spcPct val="0"/>
              </a:spcBef>
              <a:spcAft>
                <a:spcPct val="0"/>
              </a:spcAft>
              <a:defRPr b="1">
                <a:solidFill>
                  <a:schemeClr val="tx1"/>
                </a:solidFill>
                <a:latin typeface="Verdana" pitchFamily="34" charset="0"/>
              </a:defRPr>
            </a:lvl7pPr>
            <a:lvl8pPr marL="3165310" indent="-211021" defTabSz="914423" eaLnBrk="0" fontAlgn="base" hangingPunct="0">
              <a:spcBef>
                <a:spcPct val="0"/>
              </a:spcBef>
              <a:spcAft>
                <a:spcPct val="0"/>
              </a:spcAft>
              <a:defRPr b="1">
                <a:solidFill>
                  <a:schemeClr val="tx1"/>
                </a:solidFill>
                <a:latin typeface="Verdana" pitchFamily="34" charset="0"/>
              </a:defRPr>
            </a:lvl8pPr>
            <a:lvl9pPr marL="3587351" indent="-211021" defTabSz="914423" eaLnBrk="0" fontAlgn="base" hangingPunct="0">
              <a:spcBef>
                <a:spcPct val="0"/>
              </a:spcBef>
              <a:spcAft>
                <a:spcPct val="0"/>
              </a:spcAft>
              <a:defRPr b="1">
                <a:solidFill>
                  <a:schemeClr val="tx1"/>
                </a:solidFill>
                <a:latin typeface="Verdana" pitchFamily="34" charset="0"/>
              </a:defRPr>
            </a:lvl9pPr>
          </a:lstStyle>
          <a:p>
            <a:pPr eaLnBrk="1" hangingPunct="1"/>
            <a:fld id="{E5DC6E14-BB2B-44B9-BA53-03B5FEBB9845}" type="slidenum">
              <a:rPr lang="de-DE" altLang="en-US" b="0" smtClean="0">
                <a:latin typeface="Arial" pitchFamily="34" charset="0"/>
              </a:rPr>
              <a:pPr eaLnBrk="1" hangingPunct="1"/>
              <a:t>11</a:t>
            </a:fld>
            <a:endParaRPr lang="de-DE" altLang="en-US" b="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olienbildplatzhalter 1"/>
          <p:cNvSpPr>
            <a:spLocks noGrp="1" noRot="1" noChangeAspect="1" noTextEdit="1"/>
          </p:cNvSpPr>
          <p:nvPr>
            <p:ph type="sldImg"/>
          </p:nvPr>
        </p:nvSpPr>
        <p:spPr>
          <a:xfrm>
            <a:off x="1143000" y="685800"/>
            <a:ext cx="4572000" cy="3429000"/>
          </a:xfrm>
          <a:ln/>
        </p:spPr>
      </p:sp>
      <p:sp>
        <p:nvSpPr>
          <p:cNvPr id="7987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7987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b="1">
                <a:solidFill>
                  <a:schemeClr val="tx1"/>
                </a:solidFill>
                <a:latin typeface="Verdana" pitchFamily="34" charset="0"/>
              </a:defRPr>
            </a:lvl1pPr>
            <a:lvl2pPr marL="685817" indent="-263776" defTabSz="914423" eaLnBrk="0" hangingPunct="0">
              <a:defRPr b="1">
                <a:solidFill>
                  <a:schemeClr val="tx1"/>
                </a:solidFill>
                <a:latin typeface="Verdana" pitchFamily="34" charset="0"/>
              </a:defRPr>
            </a:lvl2pPr>
            <a:lvl3pPr marL="1055103" indent="-211021" defTabSz="914423" eaLnBrk="0" hangingPunct="0">
              <a:defRPr b="1">
                <a:solidFill>
                  <a:schemeClr val="tx1"/>
                </a:solidFill>
                <a:latin typeface="Verdana" pitchFamily="34" charset="0"/>
              </a:defRPr>
            </a:lvl3pPr>
            <a:lvl4pPr marL="1477145" indent="-211021" defTabSz="914423" eaLnBrk="0" hangingPunct="0">
              <a:defRPr b="1">
                <a:solidFill>
                  <a:schemeClr val="tx1"/>
                </a:solidFill>
                <a:latin typeface="Verdana" pitchFamily="34" charset="0"/>
              </a:defRPr>
            </a:lvl4pPr>
            <a:lvl5pPr marL="1899186" indent="-211021" defTabSz="914423" eaLnBrk="0" hangingPunct="0">
              <a:defRPr b="1">
                <a:solidFill>
                  <a:schemeClr val="tx1"/>
                </a:solidFill>
                <a:latin typeface="Verdana" pitchFamily="34" charset="0"/>
              </a:defRPr>
            </a:lvl5pPr>
            <a:lvl6pPr marL="2321227" indent="-211021" defTabSz="914423" eaLnBrk="0" fontAlgn="base" hangingPunct="0">
              <a:spcBef>
                <a:spcPct val="0"/>
              </a:spcBef>
              <a:spcAft>
                <a:spcPct val="0"/>
              </a:spcAft>
              <a:defRPr b="1">
                <a:solidFill>
                  <a:schemeClr val="tx1"/>
                </a:solidFill>
                <a:latin typeface="Verdana" pitchFamily="34" charset="0"/>
              </a:defRPr>
            </a:lvl6pPr>
            <a:lvl7pPr marL="2743269" indent="-211021" defTabSz="914423" eaLnBrk="0" fontAlgn="base" hangingPunct="0">
              <a:spcBef>
                <a:spcPct val="0"/>
              </a:spcBef>
              <a:spcAft>
                <a:spcPct val="0"/>
              </a:spcAft>
              <a:defRPr b="1">
                <a:solidFill>
                  <a:schemeClr val="tx1"/>
                </a:solidFill>
                <a:latin typeface="Verdana" pitchFamily="34" charset="0"/>
              </a:defRPr>
            </a:lvl7pPr>
            <a:lvl8pPr marL="3165310" indent="-211021" defTabSz="914423" eaLnBrk="0" fontAlgn="base" hangingPunct="0">
              <a:spcBef>
                <a:spcPct val="0"/>
              </a:spcBef>
              <a:spcAft>
                <a:spcPct val="0"/>
              </a:spcAft>
              <a:defRPr b="1">
                <a:solidFill>
                  <a:schemeClr val="tx1"/>
                </a:solidFill>
                <a:latin typeface="Verdana" pitchFamily="34" charset="0"/>
              </a:defRPr>
            </a:lvl8pPr>
            <a:lvl9pPr marL="3587351" indent="-211021" defTabSz="914423" eaLnBrk="0" fontAlgn="base" hangingPunct="0">
              <a:spcBef>
                <a:spcPct val="0"/>
              </a:spcBef>
              <a:spcAft>
                <a:spcPct val="0"/>
              </a:spcAft>
              <a:defRPr b="1">
                <a:solidFill>
                  <a:schemeClr val="tx1"/>
                </a:solidFill>
                <a:latin typeface="Verdana" pitchFamily="34" charset="0"/>
              </a:defRPr>
            </a:lvl9pPr>
          </a:lstStyle>
          <a:p>
            <a:pPr eaLnBrk="1" hangingPunct="1"/>
            <a:fld id="{1E180E37-A572-4635-829A-2B6E915AA690}" type="slidenum">
              <a:rPr lang="de-DE" altLang="en-US" b="0" smtClean="0">
                <a:latin typeface="Arial" pitchFamily="34" charset="0"/>
              </a:rPr>
              <a:pPr eaLnBrk="1" hangingPunct="1"/>
              <a:t>12</a:t>
            </a:fld>
            <a:endParaRPr lang="de-DE" altLang="en-US" b="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olienbildplatzhalter 1"/>
          <p:cNvSpPr>
            <a:spLocks noGrp="1" noRot="1" noChangeAspect="1" noTextEdit="1"/>
          </p:cNvSpPr>
          <p:nvPr>
            <p:ph type="sldImg"/>
          </p:nvPr>
        </p:nvSpPr>
        <p:spPr>
          <a:xfrm>
            <a:off x="1143000" y="685800"/>
            <a:ext cx="4572000" cy="3429000"/>
          </a:xfrm>
          <a:ln/>
        </p:spPr>
      </p:sp>
      <p:sp>
        <p:nvSpPr>
          <p:cNvPr id="8089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8090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b="1">
                <a:solidFill>
                  <a:schemeClr val="tx1"/>
                </a:solidFill>
                <a:latin typeface="Verdana" pitchFamily="34" charset="0"/>
              </a:defRPr>
            </a:lvl1pPr>
            <a:lvl2pPr marL="685817" indent="-263776" defTabSz="914423" eaLnBrk="0" hangingPunct="0">
              <a:defRPr b="1">
                <a:solidFill>
                  <a:schemeClr val="tx1"/>
                </a:solidFill>
                <a:latin typeface="Verdana" pitchFamily="34" charset="0"/>
              </a:defRPr>
            </a:lvl2pPr>
            <a:lvl3pPr marL="1055103" indent="-211021" defTabSz="914423" eaLnBrk="0" hangingPunct="0">
              <a:defRPr b="1">
                <a:solidFill>
                  <a:schemeClr val="tx1"/>
                </a:solidFill>
                <a:latin typeface="Verdana" pitchFamily="34" charset="0"/>
              </a:defRPr>
            </a:lvl3pPr>
            <a:lvl4pPr marL="1477145" indent="-211021" defTabSz="914423" eaLnBrk="0" hangingPunct="0">
              <a:defRPr b="1">
                <a:solidFill>
                  <a:schemeClr val="tx1"/>
                </a:solidFill>
                <a:latin typeface="Verdana" pitchFamily="34" charset="0"/>
              </a:defRPr>
            </a:lvl4pPr>
            <a:lvl5pPr marL="1899186" indent="-211021" defTabSz="914423" eaLnBrk="0" hangingPunct="0">
              <a:defRPr b="1">
                <a:solidFill>
                  <a:schemeClr val="tx1"/>
                </a:solidFill>
                <a:latin typeface="Verdana" pitchFamily="34" charset="0"/>
              </a:defRPr>
            </a:lvl5pPr>
            <a:lvl6pPr marL="2321227" indent="-211021" defTabSz="914423" eaLnBrk="0" fontAlgn="base" hangingPunct="0">
              <a:spcBef>
                <a:spcPct val="0"/>
              </a:spcBef>
              <a:spcAft>
                <a:spcPct val="0"/>
              </a:spcAft>
              <a:defRPr b="1">
                <a:solidFill>
                  <a:schemeClr val="tx1"/>
                </a:solidFill>
                <a:latin typeface="Verdana" pitchFamily="34" charset="0"/>
              </a:defRPr>
            </a:lvl6pPr>
            <a:lvl7pPr marL="2743269" indent="-211021" defTabSz="914423" eaLnBrk="0" fontAlgn="base" hangingPunct="0">
              <a:spcBef>
                <a:spcPct val="0"/>
              </a:spcBef>
              <a:spcAft>
                <a:spcPct val="0"/>
              </a:spcAft>
              <a:defRPr b="1">
                <a:solidFill>
                  <a:schemeClr val="tx1"/>
                </a:solidFill>
                <a:latin typeface="Verdana" pitchFamily="34" charset="0"/>
              </a:defRPr>
            </a:lvl7pPr>
            <a:lvl8pPr marL="3165310" indent="-211021" defTabSz="914423" eaLnBrk="0" fontAlgn="base" hangingPunct="0">
              <a:spcBef>
                <a:spcPct val="0"/>
              </a:spcBef>
              <a:spcAft>
                <a:spcPct val="0"/>
              </a:spcAft>
              <a:defRPr b="1">
                <a:solidFill>
                  <a:schemeClr val="tx1"/>
                </a:solidFill>
                <a:latin typeface="Verdana" pitchFamily="34" charset="0"/>
              </a:defRPr>
            </a:lvl8pPr>
            <a:lvl9pPr marL="3587351" indent="-211021" defTabSz="914423" eaLnBrk="0" fontAlgn="base" hangingPunct="0">
              <a:spcBef>
                <a:spcPct val="0"/>
              </a:spcBef>
              <a:spcAft>
                <a:spcPct val="0"/>
              </a:spcAft>
              <a:defRPr b="1">
                <a:solidFill>
                  <a:schemeClr val="tx1"/>
                </a:solidFill>
                <a:latin typeface="Verdana" pitchFamily="34" charset="0"/>
              </a:defRPr>
            </a:lvl9pPr>
          </a:lstStyle>
          <a:p>
            <a:pPr eaLnBrk="1" hangingPunct="1"/>
            <a:fld id="{EB0D8527-EA39-4AE3-BE0F-FBFBF669654B}" type="slidenum">
              <a:rPr lang="de-DE" altLang="en-US" b="0" smtClean="0">
                <a:latin typeface="Arial" pitchFamily="34" charset="0"/>
              </a:rPr>
              <a:pPr eaLnBrk="1" hangingPunct="1"/>
              <a:t>13</a:t>
            </a:fld>
            <a:endParaRPr lang="de-DE" altLang="en-US" b="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627874C-2AAA-4A32-95F2-0E93E337A45B}"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B1EDEC-0307-448F-9EDA-BCF5CB80C59F}" type="slidenum">
              <a:rPr lang="en-US" smtClean="0"/>
              <a:t>‹#›</a:t>
            </a:fld>
            <a:endParaRPr lang="en-US"/>
          </a:p>
        </p:txBody>
      </p:sp>
    </p:spTree>
    <p:extLst>
      <p:ext uri="{BB962C8B-B14F-4D97-AF65-F5344CB8AC3E}">
        <p14:creationId xmlns:p14="http://schemas.microsoft.com/office/powerpoint/2010/main" val="2163478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27874C-2AAA-4A32-95F2-0E93E337A45B}"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B1EDEC-0307-448F-9EDA-BCF5CB80C59F}" type="slidenum">
              <a:rPr lang="en-US" smtClean="0"/>
              <a:t>‹#›</a:t>
            </a:fld>
            <a:endParaRPr lang="en-US"/>
          </a:p>
        </p:txBody>
      </p:sp>
    </p:spTree>
    <p:extLst>
      <p:ext uri="{BB962C8B-B14F-4D97-AF65-F5344CB8AC3E}">
        <p14:creationId xmlns:p14="http://schemas.microsoft.com/office/powerpoint/2010/main" val="3129248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27874C-2AAA-4A32-95F2-0E93E337A45B}"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B1EDEC-0307-448F-9EDA-BCF5CB80C59F}" type="slidenum">
              <a:rPr lang="en-US" smtClean="0"/>
              <a:t>‹#›</a:t>
            </a:fld>
            <a:endParaRPr lang="en-US"/>
          </a:p>
        </p:txBody>
      </p:sp>
    </p:spTree>
    <p:extLst>
      <p:ext uri="{BB962C8B-B14F-4D97-AF65-F5344CB8AC3E}">
        <p14:creationId xmlns:p14="http://schemas.microsoft.com/office/powerpoint/2010/main" val="3302113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27874C-2AAA-4A32-95F2-0E93E337A45B}"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B1EDEC-0307-448F-9EDA-BCF5CB80C59F}" type="slidenum">
              <a:rPr lang="en-US" smtClean="0"/>
              <a:t>‹#›</a:t>
            </a:fld>
            <a:endParaRPr lang="en-US"/>
          </a:p>
        </p:txBody>
      </p:sp>
    </p:spTree>
    <p:extLst>
      <p:ext uri="{BB962C8B-B14F-4D97-AF65-F5344CB8AC3E}">
        <p14:creationId xmlns:p14="http://schemas.microsoft.com/office/powerpoint/2010/main" val="407132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27874C-2AAA-4A32-95F2-0E93E337A45B}"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B1EDEC-0307-448F-9EDA-BCF5CB80C59F}" type="slidenum">
              <a:rPr lang="en-US" smtClean="0"/>
              <a:t>‹#›</a:t>
            </a:fld>
            <a:endParaRPr lang="en-US"/>
          </a:p>
        </p:txBody>
      </p:sp>
    </p:spTree>
    <p:extLst>
      <p:ext uri="{BB962C8B-B14F-4D97-AF65-F5344CB8AC3E}">
        <p14:creationId xmlns:p14="http://schemas.microsoft.com/office/powerpoint/2010/main" val="60220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27874C-2AAA-4A32-95F2-0E93E337A45B}"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B1EDEC-0307-448F-9EDA-BCF5CB80C59F}" type="slidenum">
              <a:rPr lang="en-US" smtClean="0"/>
              <a:t>‹#›</a:t>
            </a:fld>
            <a:endParaRPr lang="en-US"/>
          </a:p>
        </p:txBody>
      </p:sp>
    </p:spTree>
    <p:extLst>
      <p:ext uri="{BB962C8B-B14F-4D97-AF65-F5344CB8AC3E}">
        <p14:creationId xmlns:p14="http://schemas.microsoft.com/office/powerpoint/2010/main" val="2275198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27874C-2AAA-4A32-95F2-0E93E337A45B}" type="datetimeFigureOut">
              <a:rPr lang="en-US" smtClean="0"/>
              <a:t>2/15/2018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B1EDEC-0307-448F-9EDA-BCF5CB80C59F}" type="slidenum">
              <a:rPr lang="en-US" smtClean="0"/>
              <a:t>‹#›</a:t>
            </a:fld>
            <a:endParaRPr lang="en-US"/>
          </a:p>
        </p:txBody>
      </p:sp>
    </p:spTree>
    <p:extLst>
      <p:ext uri="{BB962C8B-B14F-4D97-AF65-F5344CB8AC3E}">
        <p14:creationId xmlns:p14="http://schemas.microsoft.com/office/powerpoint/2010/main" val="366468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27874C-2AAA-4A32-95F2-0E93E337A45B}" type="datetimeFigureOut">
              <a:rPr lang="en-US" smtClean="0"/>
              <a:t>2/15/2018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B1EDEC-0307-448F-9EDA-BCF5CB80C59F}" type="slidenum">
              <a:rPr lang="en-US" smtClean="0"/>
              <a:t>‹#›</a:t>
            </a:fld>
            <a:endParaRPr lang="en-US"/>
          </a:p>
        </p:txBody>
      </p:sp>
    </p:spTree>
    <p:extLst>
      <p:ext uri="{BB962C8B-B14F-4D97-AF65-F5344CB8AC3E}">
        <p14:creationId xmlns:p14="http://schemas.microsoft.com/office/powerpoint/2010/main" val="1525381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27874C-2AAA-4A32-95F2-0E93E337A45B}" type="datetimeFigureOut">
              <a:rPr lang="en-US" smtClean="0"/>
              <a:t>2/15/2018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B1EDEC-0307-448F-9EDA-BCF5CB80C59F}" type="slidenum">
              <a:rPr lang="en-US" smtClean="0"/>
              <a:t>‹#›</a:t>
            </a:fld>
            <a:endParaRPr lang="en-US"/>
          </a:p>
        </p:txBody>
      </p:sp>
    </p:spTree>
    <p:extLst>
      <p:ext uri="{BB962C8B-B14F-4D97-AF65-F5344CB8AC3E}">
        <p14:creationId xmlns:p14="http://schemas.microsoft.com/office/powerpoint/2010/main" val="3412109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27874C-2AAA-4A32-95F2-0E93E337A45B}"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B1EDEC-0307-448F-9EDA-BCF5CB80C59F}" type="slidenum">
              <a:rPr lang="en-US" smtClean="0"/>
              <a:t>‹#›</a:t>
            </a:fld>
            <a:endParaRPr lang="en-US"/>
          </a:p>
        </p:txBody>
      </p:sp>
    </p:spTree>
    <p:extLst>
      <p:ext uri="{BB962C8B-B14F-4D97-AF65-F5344CB8AC3E}">
        <p14:creationId xmlns:p14="http://schemas.microsoft.com/office/powerpoint/2010/main" val="1697565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27874C-2AAA-4A32-95F2-0E93E337A45B}"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B1EDEC-0307-448F-9EDA-BCF5CB80C59F}" type="slidenum">
              <a:rPr lang="en-US" smtClean="0"/>
              <a:t>‹#›</a:t>
            </a:fld>
            <a:endParaRPr lang="en-US"/>
          </a:p>
        </p:txBody>
      </p:sp>
    </p:spTree>
    <p:extLst>
      <p:ext uri="{BB962C8B-B14F-4D97-AF65-F5344CB8AC3E}">
        <p14:creationId xmlns:p14="http://schemas.microsoft.com/office/powerpoint/2010/main" val="550390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27874C-2AAA-4A32-95F2-0E93E337A45B}" type="datetimeFigureOut">
              <a:rPr lang="en-US" smtClean="0"/>
              <a:t>2/15/2018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B1EDEC-0307-448F-9EDA-BCF5CB80C59F}" type="slidenum">
              <a:rPr lang="en-US" smtClean="0"/>
              <a:t>‹#›</a:t>
            </a:fld>
            <a:endParaRPr lang="en-US"/>
          </a:p>
        </p:txBody>
      </p:sp>
    </p:spTree>
    <p:extLst>
      <p:ext uri="{BB962C8B-B14F-4D97-AF65-F5344CB8AC3E}">
        <p14:creationId xmlns:p14="http://schemas.microsoft.com/office/powerpoint/2010/main" val="17499741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Matrix-Vector Multiplication by MapReduce</a:t>
            </a:r>
            <a:br>
              <a:rPr lang="en-US" dirty="0"/>
            </a:br>
            <a:endParaRPr lang="en-US" dirty="0"/>
          </a:p>
        </p:txBody>
      </p:sp>
      <p:sp>
        <p:nvSpPr>
          <p:cNvPr id="3" name="Subtitle 2"/>
          <p:cNvSpPr>
            <a:spLocks noGrp="1"/>
          </p:cNvSpPr>
          <p:nvPr>
            <p:ph type="subTitle" idx="1"/>
          </p:nvPr>
        </p:nvSpPr>
        <p:spPr/>
        <p:txBody>
          <a:bodyPr/>
          <a:lstStyle/>
          <a:p>
            <a:r>
              <a:rPr lang="en-US" dirty="0"/>
              <a:t>From </a:t>
            </a:r>
            <a:r>
              <a:rPr lang="en-US" dirty="0" err="1"/>
              <a:t>Rajaraman</a:t>
            </a:r>
            <a:r>
              <a:rPr lang="en-US" dirty="0"/>
              <a:t> / Ullman- Ch.2</a:t>
            </a:r>
          </a:p>
          <a:p>
            <a:r>
              <a:rPr lang="en-US" dirty="0"/>
              <a:t>Part 1</a:t>
            </a:r>
          </a:p>
        </p:txBody>
      </p:sp>
    </p:spTree>
    <p:extLst>
      <p:ext uri="{BB962C8B-B14F-4D97-AF65-F5344CB8AC3E}">
        <p14:creationId xmlns:p14="http://schemas.microsoft.com/office/powerpoint/2010/main" val="1000213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1"/>
          <p:cNvSpPr>
            <a:spLocks noGrp="1"/>
          </p:cNvSpPr>
          <p:nvPr>
            <p:ph type="title"/>
          </p:nvPr>
        </p:nvSpPr>
        <p:spPr/>
        <p:txBody>
          <a:bodyPr/>
          <a:lstStyle/>
          <a:p>
            <a:r>
              <a:rPr lang="en-US" altLang="en-US" sz="2800" dirty="0">
                <a:solidFill>
                  <a:srgbClr val="FF0000"/>
                </a:solidFill>
              </a:rPr>
              <a:t>Item-based collaborative filtering</a:t>
            </a:r>
          </a:p>
        </p:txBody>
      </p:sp>
      <p:sp>
        <p:nvSpPr>
          <p:cNvPr id="33795" name="Inhaltsplatzhalter 2"/>
          <p:cNvSpPr>
            <a:spLocks noGrp="1"/>
          </p:cNvSpPr>
          <p:nvPr>
            <p:ph idx="1"/>
          </p:nvPr>
        </p:nvSpPr>
        <p:spPr/>
        <p:txBody>
          <a:bodyPr/>
          <a:lstStyle/>
          <a:p>
            <a:r>
              <a:rPr lang="en-US" altLang="en-US"/>
              <a:t>Basic idea: </a:t>
            </a:r>
          </a:p>
          <a:p>
            <a:pPr lvl="1"/>
            <a:r>
              <a:rPr lang="en-US" altLang="en-US"/>
              <a:t>Use the similarity between items (and not users) to make predictions</a:t>
            </a:r>
          </a:p>
          <a:p>
            <a:r>
              <a:rPr lang="en-US" altLang="en-US"/>
              <a:t>Example: </a:t>
            </a:r>
          </a:p>
          <a:p>
            <a:pPr lvl="1"/>
            <a:r>
              <a:rPr lang="en-US" altLang="en-US"/>
              <a:t>Look for items that are similar to Item5</a:t>
            </a:r>
          </a:p>
          <a:p>
            <a:pPr lvl="1"/>
            <a:r>
              <a:rPr lang="en-US" altLang="en-US"/>
              <a:t>Take Alice's ratings for these items to predict the rating for Item5</a:t>
            </a:r>
          </a:p>
          <a:p>
            <a:endParaRPr lang="en-US" altLang="en-US"/>
          </a:p>
        </p:txBody>
      </p:sp>
      <p:graphicFrame>
        <p:nvGraphicFramePr>
          <p:cNvPr id="4" name="Tabelle 3"/>
          <p:cNvGraphicFramePr>
            <a:graphicFrameLocks noGrp="1"/>
          </p:cNvGraphicFramePr>
          <p:nvPr/>
        </p:nvGraphicFramePr>
        <p:xfrm>
          <a:off x="642938" y="3786188"/>
          <a:ext cx="6096000" cy="2225676"/>
        </p:xfrm>
        <a:graphic>
          <a:graphicData uri="http://schemas.openxmlformats.org/drawingml/2006/table">
            <a:tbl>
              <a:tblPr firstRow="1" bandRow="1">
                <a:tableStyleId>{00A15C55-8517-42AA-B614-E9B94910E393}</a:tableStyleId>
              </a:tblPr>
              <a:tblGrid>
                <a:gridCol w="1016000">
                  <a:extLst>
                    <a:ext uri="{9D8B030D-6E8A-4147-A177-3AD203B41FA5}">
                      <a16:colId xmlns:a16="http://schemas.microsoft.com/office/drawing/2014/main" xmlns="" val="20000"/>
                    </a:ext>
                  </a:extLst>
                </a:gridCol>
                <a:gridCol w="1016000">
                  <a:extLst>
                    <a:ext uri="{9D8B030D-6E8A-4147-A177-3AD203B41FA5}">
                      <a16:colId xmlns:a16="http://schemas.microsoft.com/office/drawing/2014/main" xmlns="" val="20001"/>
                    </a:ext>
                  </a:extLst>
                </a:gridCol>
                <a:gridCol w="1016000">
                  <a:extLst>
                    <a:ext uri="{9D8B030D-6E8A-4147-A177-3AD203B41FA5}">
                      <a16:colId xmlns:a16="http://schemas.microsoft.com/office/drawing/2014/main" xmlns="" val="20002"/>
                    </a:ext>
                  </a:extLst>
                </a:gridCol>
                <a:gridCol w="1016000">
                  <a:extLst>
                    <a:ext uri="{9D8B030D-6E8A-4147-A177-3AD203B41FA5}">
                      <a16:colId xmlns:a16="http://schemas.microsoft.com/office/drawing/2014/main" xmlns="" val="20003"/>
                    </a:ext>
                  </a:extLst>
                </a:gridCol>
                <a:gridCol w="1016000">
                  <a:extLst>
                    <a:ext uri="{9D8B030D-6E8A-4147-A177-3AD203B41FA5}">
                      <a16:colId xmlns:a16="http://schemas.microsoft.com/office/drawing/2014/main" xmlns="" val="20004"/>
                    </a:ext>
                  </a:extLst>
                </a:gridCol>
                <a:gridCol w="1016000">
                  <a:extLst>
                    <a:ext uri="{9D8B030D-6E8A-4147-A177-3AD203B41FA5}">
                      <a16:colId xmlns:a16="http://schemas.microsoft.com/office/drawing/2014/main" xmlns="" val="20005"/>
                    </a:ext>
                  </a:extLst>
                </a:gridCol>
              </a:tblGrid>
              <a:tr h="370946">
                <a:tc>
                  <a:txBody>
                    <a:bodyPr/>
                    <a:lstStyle/>
                    <a:p>
                      <a:pPr algn="ctr"/>
                      <a:endParaRPr lang="en-US" sz="1600" baseline="0" dirty="0">
                        <a:latin typeface="Calibri" pitchFamily="34" charset="0"/>
                      </a:endParaRPr>
                    </a:p>
                  </a:txBody>
                  <a:tcPr marT="45733" marB="45733"/>
                </a:tc>
                <a:tc>
                  <a:txBody>
                    <a:bodyPr/>
                    <a:lstStyle/>
                    <a:p>
                      <a:pPr algn="ctr"/>
                      <a:r>
                        <a:rPr lang="en-US" sz="1600" baseline="0" dirty="0">
                          <a:latin typeface="Calibri" pitchFamily="34" charset="0"/>
                        </a:rPr>
                        <a:t>Item1</a:t>
                      </a:r>
                    </a:p>
                  </a:txBody>
                  <a:tcPr marT="45733" marB="45733"/>
                </a:tc>
                <a:tc>
                  <a:txBody>
                    <a:bodyPr/>
                    <a:lstStyle/>
                    <a:p>
                      <a:pPr algn="ctr"/>
                      <a:r>
                        <a:rPr lang="en-US" sz="1600" baseline="0" dirty="0">
                          <a:latin typeface="Calibri" pitchFamily="34" charset="0"/>
                        </a:rPr>
                        <a:t>Item2</a:t>
                      </a:r>
                    </a:p>
                  </a:txBody>
                  <a:tcPr marT="45733" marB="45733"/>
                </a:tc>
                <a:tc>
                  <a:txBody>
                    <a:bodyPr/>
                    <a:lstStyle/>
                    <a:p>
                      <a:pPr algn="ctr"/>
                      <a:r>
                        <a:rPr lang="en-US" sz="1600" baseline="0" dirty="0">
                          <a:latin typeface="Calibri" pitchFamily="34" charset="0"/>
                        </a:rPr>
                        <a:t>Item3</a:t>
                      </a:r>
                    </a:p>
                  </a:txBody>
                  <a:tcPr marT="45733" marB="45733"/>
                </a:tc>
                <a:tc>
                  <a:txBody>
                    <a:bodyPr/>
                    <a:lstStyle/>
                    <a:p>
                      <a:pPr algn="ctr"/>
                      <a:r>
                        <a:rPr lang="en-US" sz="1600" baseline="0" dirty="0">
                          <a:latin typeface="Calibri" pitchFamily="34" charset="0"/>
                        </a:rPr>
                        <a:t>Item4</a:t>
                      </a:r>
                    </a:p>
                  </a:txBody>
                  <a:tcPr marT="45733" marB="45733"/>
                </a:tc>
                <a:tc>
                  <a:txBody>
                    <a:bodyPr/>
                    <a:lstStyle/>
                    <a:p>
                      <a:pPr algn="ctr"/>
                      <a:r>
                        <a:rPr lang="en-US" sz="1600" baseline="0" dirty="0">
                          <a:latin typeface="Calibri" pitchFamily="34" charset="0"/>
                        </a:rPr>
                        <a:t>Item5</a:t>
                      </a:r>
                    </a:p>
                  </a:txBody>
                  <a:tcPr marT="45733" marB="45733"/>
                </a:tc>
                <a:extLst>
                  <a:ext uri="{0D108BD9-81ED-4DB2-BD59-A6C34878D82A}">
                    <a16:rowId xmlns:a16="http://schemas.microsoft.com/office/drawing/2014/main" xmlns="" val="10000"/>
                  </a:ext>
                </a:extLst>
              </a:tr>
              <a:tr h="370946">
                <a:tc>
                  <a:txBody>
                    <a:bodyPr/>
                    <a:lstStyle/>
                    <a:p>
                      <a:pPr algn="ctr"/>
                      <a:r>
                        <a:rPr lang="en-US" sz="1600" baseline="0" dirty="0">
                          <a:latin typeface="Calibri" pitchFamily="34" charset="0"/>
                        </a:rPr>
                        <a:t>Alice</a:t>
                      </a:r>
                    </a:p>
                  </a:txBody>
                  <a:tcPr marT="45733" marB="45733"/>
                </a:tc>
                <a:tc>
                  <a:txBody>
                    <a:bodyPr/>
                    <a:lstStyle/>
                    <a:p>
                      <a:pPr algn="ctr"/>
                      <a:r>
                        <a:rPr lang="en-US" sz="1600" baseline="0" dirty="0">
                          <a:latin typeface="Calibri" pitchFamily="34" charset="0"/>
                        </a:rPr>
                        <a:t>5</a:t>
                      </a:r>
                    </a:p>
                  </a:txBody>
                  <a:tcPr marT="45733" marB="45733"/>
                </a:tc>
                <a:tc>
                  <a:txBody>
                    <a:bodyPr/>
                    <a:lstStyle/>
                    <a:p>
                      <a:pPr algn="ctr"/>
                      <a:r>
                        <a:rPr lang="en-US" sz="1600" baseline="0" dirty="0">
                          <a:latin typeface="Calibri" pitchFamily="34" charset="0"/>
                        </a:rPr>
                        <a:t>3</a:t>
                      </a:r>
                    </a:p>
                  </a:txBody>
                  <a:tcPr marT="45733" marB="45733"/>
                </a:tc>
                <a:tc>
                  <a:txBody>
                    <a:bodyPr/>
                    <a:lstStyle/>
                    <a:p>
                      <a:pPr algn="ctr"/>
                      <a:r>
                        <a:rPr lang="en-US" sz="1600" baseline="0" dirty="0">
                          <a:latin typeface="Calibri" pitchFamily="34" charset="0"/>
                        </a:rPr>
                        <a:t>4</a:t>
                      </a:r>
                    </a:p>
                  </a:txBody>
                  <a:tcPr marT="45733" marB="45733"/>
                </a:tc>
                <a:tc>
                  <a:txBody>
                    <a:bodyPr/>
                    <a:lstStyle/>
                    <a:p>
                      <a:pPr algn="ctr"/>
                      <a:r>
                        <a:rPr lang="en-US" sz="1600" baseline="0" dirty="0">
                          <a:latin typeface="Calibri" pitchFamily="34" charset="0"/>
                        </a:rPr>
                        <a:t>4</a:t>
                      </a:r>
                    </a:p>
                  </a:txBody>
                  <a:tcPr marT="45733" marB="45733"/>
                </a:tc>
                <a:tc>
                  <a:txBody>
                    <a:bodyPr/>
                    <a:lstStyle/>
                    <a:p>
                      <a:pPr algn="ctr"/>
                      <a:r>
                        <a:rPr lang="en-US" sz="1800" baseline="0" dirty="0">
                          <a:solidFill>
                            <a:schemeClr val="tx1"/>
                          </a:solidFill>
                          <a:latin typeface="Calibri" pitchFamily="34" charset="0"/>
                        </a:rPr>
                        <a:t>?</a:t>
                      </a:r>
                    </a:p>
                  </a:txBody>
                  <a:tcPr marT="45733" marB="45733">
                    <a:solidFill>
                      <a:srgbClr val="FFC000"/>
                    </a:solidFill>
                  </a:tcPr>
                </a:tc>
                <a:extLst>
                  <a:ext uri="{0D108BD9-81ED-4DB2-BD59-A6C34878D82A}">
                    <a16:rowId xmlns:a16="http://schemas.microsoft.com/office/drawing/2014/main" xmlns="" val="10001"/>
                  </a:ext>
                </a:extLst>
              </a:tr>
              <a:tr h="370946">
                <a:tc>
                  <a:txBody>
                    <a:bodyPr/>
                    <a:lstStyle/>
                    <a:p>
                      <a:pPr algn="ctr"/>
                      <a:r>
                        <a:rPr lang="en-US" sz="1600" baseline="0" dirty="0">
                          <a:latin typeface="Calibri" pitchFamily="34" charset="0"/>
                        </a:rPr>
                        <a:t>User1</a:t>
                      </a:r>
                    </a:p>
                  </a:txBody>
                  <a:tcPr marT="45733" marB="45733"/>
                </a:tc>
                <a:tc>
                  <a:txBody>
                    <a:bodyPr/>
                    <a:lstStyle/>
                    <a:p>
                      <a:pPr algn="ctr"/>
                      <a:r>
                        <a:rPr lang="en-US" sz="1600" baseline="0" dirty="0">
                          <a:latin typeface="Calibri" pitchFamily="34" charset="0"/>
                        </a:rPr>
                        <a:t>3</a:t>
                      </a:r>
                    </a:p>
                  </a:txBody>
                  <a:tcPr marT="45733" marB="45733"/>
                </a:tc>
                <a:tc>
                  <a:txBody>
                    <a:bodyPr/>
                    <a:lstStyle/>
                    <a:p>
                      <a:pPr algn="ctr"/>
                      <a:r>
                        <a:rPr lang="en-US" sz="1600" baseline="0" dirty="0">
                          <a:latin typeface="Calibri" pitchFamily="34" charset="0"/>
                        </a:rPr>
                        <a:t>1</a:t>
                      </a:r>
                    </a:p>
                  </a:txBody>
                  <a:tcPr marT="45733" marB="45733"/>
                </a:tc>
                <a:tc>
                  <a:txBody>
                    <a:bodyPr/>
                    <a:lstStyle/>
                    <a:p>
                      <a:pPr algn="ctr"/>
                      <a:r>
                        <a:rPr lang="en-US" sz="1600" baseline="0" dirty="0">
                          <a:latin typeface="Calibri" pitchFamily="34" charset="0"/>
                        </a:rPr>
                        <a:t>2</a:t>
                      </a:r>
                    </a:p>
                  </a:txBody>
                  <a:tcPr marT="45733" marB="45733"/>
                </a:tc>
                <a:tc>
                  <a:txBody>
                    <a:bodyPr/>
                    <a:lstStyle/>
                    <a:p>
                      <a:pPr algn="ctr"/>
                      <a:r>
                        <a:rPr lang="en-US" sz="1600" baseline="0" dirty="0">
                          <a:latin typeface="Calibri" pitchFamily="34" charset="0"/>
                        </a:rPr>
                        <a:t>3</a:t>
                      </a:r>
                    </a:p>
                  </a:txBody>
                  <a:tcPr marT="45733" marB="45733"/>
                </a:tc>
                <a:tc>
                  <a:txBody>
                    <a:bodyPr/>
                    <a:lstStyle/>
                    <a:p>
                      <a:pPr algn="ctr"/>
                      <a:r>
                        <a:rPr lang="en-US" sz="1600" baseline="0" dirty="0">
                          <a:latin typeface="Calibri" pitchFamily="34" charset="0"/>
                        </a:rPr>
                        <a:t>3</a:t>
                      </a:r>
                    </a:p>
                  </a:txBody>
                  <a:tcPr marT="45733" marB="45733"/>
                </a:tc>
                <a:extLst>
                  <a:ext uri="{0D108BD9-81ED-4DB2-BD59-A6C34878D82A}">
                    <a16:rowId xmlns:a16="http://schemas.microsoft.com/office/drawing/2014/main" xmlns="" val="10002"/>
                  </a:ext>
                </a:extLst>
              </a:tr>
              <a:tr h="370946">
                <a:tc>
                  <a:txBody>
                    <a:bodyPr/>
                    <a:lstStyle/>
                    <a:p>
                      <a:pPr algn="ctr"/>
                      <a:r>
                        <a:rPr lang="en-US" sz="1600" baseline="0" dirty="0">
                          <a:latin typeface="Calibri" pitchFamily="34" charset="0"/>
                        </a:rPr>
                        <a:t>User2</a:t>
                      </a:r>
                    </a:p>
                  </a:txBody>
                  <a:tcPr marT="45733" marB="45733"/>
                </a:tc>
                <a:tc>
                  <a:txBody>
                    <a:bodyPr/>
                    <a:lstStyle/>
                    <a:p>
                      <a:pPr algn="ctr"/>
                      <a:r>
                        <a:rPr lang="en-US" sz="1600" baseline="0" dirty="0">
                          <a:latin typeface="Calibri" pitchFamily="34" charset="0"/>
                        </a:rPr>
                        <a:t>4</a:t>
                      </a:r>
                    </a:p>
                  </a:txBody>
                  <a:tcPr marT="45733" marB="45733"/>
                </a:tc>
                <a:tc>
                  <a:txBody>
                    <a:bodyPr/>
                    <a:lstStyle/>
                    <a:p>
                      <a:pPr algn="ctr"/>
                      <a:r>
                        <a:rPr lang="en-US" sz="1600" baseline="0" dirty="0">
                          <a:latin typeface="Calibri" pitchFamily="34" charset="0"/>
                        </a:rPr>
                        <a:t>3</a:t>
                      </a:r>
                    </a:p>
                  </a:txBody>
                  <a:tcPr marT="45733" marB="45733"/>
                </a:tc>
                <a:tc>
                  <a:txBody>
                    <a:bodyPr/>
                    <a:lstStyle/>
                    <a:p>
                      <a:pPr algn="ctr"/>
                      <a:r>
                        <a:rPr lang="en-US" sz="1600" baseline="0" dirty="0">
                          <a:latin typeface="Calibri" pitchFamily="34" charset="0"/>
                        </a:rPr>
                        <a:t>4</a:t>
                      </a:r>
                    </a:p>
                  </a:txBody>
                  <a:tcPr marT="45733" marB="45733"/>
                </a:tc>
                <a:tc>
                  <a:txBody>
                    <a:bodyPr/>
                    <a:lstStyle/>
                    <a:p>
                      <a:pPr algn="ctr"/>
                      <a:r>
                        <a:rPr lang="en-US" sz="1600" baseline="0" dirty="0">
                          <a:latin typeface="Calibri" pitchFamily="34" charset="0"/>
                        </a:rPr>
                        <a:t>3</a:t>
                      </a:r>
                    </a:p>
                  </a:txBody>
                  <a:tcPr marT="45733" marB="45733"/>
                </a:tc>
                <a:tc>
                  <a:txBody>
                    <a:bodyPr/>
                    <a:lstStyle/>
                    <a:p>
                      <a:pPr algn="ctr"/>
                      <a:r>
                        <a:rPr lang="en-US" sz="1600" baseline="0" dirty="0">
                          <a:latin typeface="Calibri" pitchFamily="34" charset="0"/>
                        </a:rPr>
                        <a:t>5</a:t>
                      </a:r>
                    </a:p>
                  </a:txBody>
                  <a:tcPr marT="45733" marB="45733"/>
                </a:tc>
                <a:extLst>
                  <a:ext uri="{0D108BD9-81ED-4DB2-BD59-A6C34878D82A}">
                    <a16:rowId xmlns:a16="http://schemas.microsoft.com/office/drawing/2014/main" xmlns="" val="10003"/>
                  </a:ext>
                </a:extLst>
              </a:tr>
              <a:tr h="370946">
                <a:tc>
                  <a:txBody>
                    <a:bodyPr/>
                    <a:lstStyle/>
                    <a:p>
                      <a:pPr algn="ctr"/>
                      <a:r>
                        <a:rPr lang="en-US" sz="1600" baseline="0" dirty="0">
                          <a:latin typeface="Calibri" pitchFamily="34" charset="0"/>
                        </a:rPr>
                        <a:t>User3</a:t>
                      </a:r>
                    </a:p>
                  </a:txBody>
                  <a:tcPr marT="45733" marB="45733"/>
                </a:tc>
                <a:tc>
                  <a:txBody>
                    <a:bodyPr/>
                    <a:lstStyle/>
                    <a:p>
                      <a:pPr algn="ctr"/>
                      <a:r>
                        <a:rPr lang="en-US" sz="1600" baseline="0" dirty="0">
                          <a:latin typeface="Calibri" pitchFamily="34" charset="0"/>
                        </a:rPr>
                        <a:t>3</a:t>
                      </a:r>
                    </a:p>
                  </a:txBody>
                  <a:tcPr marT="45733" marB="45733"/>
                </a:tc>
                <a:tc>
                  <a:txBody>
                    <a:bodyPr/>
                    <a:lstStyle/>
                    <a:p>
                      <a:pPr algn="ctr"/>
                      <a:r>
                        <a:rPr lang="en-US" sz="1600" baseline="0" dirty="0">
                          <a:latin typeface="Calibri" pitchFamily="34" charset="0"/>
                        </a:rPr>
                        <a:t>3</a:t>
                      </a:r>
                    </a:p>
                  </a:txBody>
                  <a:tcPr marT="45733" marB="45733"/>
                </a:tc>
                <a:tc>
                  <a:txBody>
                    <a:bodyPr/>
                    <a:lstStyle/>
                    <a:p>
                      <a:pPr algn="ctr"/>
                      <a:r>
                        <a:rPr lang="en-US" sz="1600" baseline="0" dirty="0">
                          <a:latin typeface="Calibri" pitchFamily="34" charset="0"/>
                        </a:rPr>
                        <a:t>1</a:t>
                      </a:r>
                    </a:p>
                  </a:txBody>
                  <a:tcPr marT="45733" marB="45733"/>
                </a:tc>
                <a:tc>
                  <a:txBody>
                    <a:bodyPr/>
                    <a:lstStyle/>
                    <a:p>
                      <a:pPr algn="ctr"/>
                      <a:r>
                        <a:rPr lang="en-US" sz="1600" baseline="0" dirty="0">
                          <a:latin typeface="Calibri" pitchFamily="34" charset="0"/>
                        </a:rPr>
                        <a:t>5</a:t>
                      </a:r>
                    </a:p>
                  </a:txBody>
                  <a:tcPr marT="45733" marB="45733"/>
                </a:tc>
                <a:tc>
                  <a:txBody>
                    <a:bodyPr/>
                    <a:lstStyle/>
                    <a:p>
                      <a:pPr algn="ctr"/>
                      <a:r>
                        <a:rPr lang="en-US" sz="1600" baseline="0" dirty="0">
                          <a:latin typeface="Calibri" pitchFamily="34" charset="0"/>
                        </a:rPr>
                        <a:t>4</a:t>
                      </a:r>
                    </a:p>
                  </a:txBody>
                  <a:tcPr marT="45733" marB="45733"/>
                </a:tc>
                <a:extLst>
                  <a:ext uri="{0D108BD9-81ED-4DB2-BD59-A6C34878D82A}">
                    <a16:rowId xmlns:a16="http://schemas.microsoft.com/office/drawing/2014/main" xmlns="" val="10004"/>
                  </a:ext>
                </a:extLst>
              </a:tr>
              <a:tr h="370946">
                <a:tc>
                  <a:txBody>
                    <a:bodyPr/>
                    <a:lstStyle/>
                    <a:p>
                      <a:pPr algn="ctr"/>
                      <a:r>
                        <a:rPr lang="en-US" sz="1600" baseline="0" dirty="0">
                          <a:latin typeface="Calibri" pitchFamily="34" charset="0"/>
                        </a:rPr>
                        <a:t>User4</a:t>
                      </a:r>
                    </a:p>
                  </a:txBody>
                  <a:tcPr marT="45733" marB="45733"/>
                </a:tc>
                <a:tc>
                  <a:txBody>
                    <a:bodyPr/>
                    <a:lstStyle/>
                    <a:p>
                      <a:pPr algn="ctr"/>
                      <a:r>
                        <a:rPr lang="en-US" sz="1600" baseline="0" dirty="0">
                          <a:latin typeface="Calibri" pitchFamily="34" charset="0"/>
                        </a:rPr>
                        <a:t>1</a:t>
                      </a:r>
                    </a:p>
                  </a:txBody>
                  <a:tcPr marT="45733" marB="45733"/>
                </a:tc>
                <a:tc>
                  <a:txBody>
                    <a:bodyPr/>
                    <a:lstStyle/>
                    <a:p>
                      <a:pPr algn="ctr"/>
                      <a:r>
                        <a:rPr lang="en-US" sz="1600" baseline="0" dirty="0">
                          <a:latin typeface="Calibri" pitchFamily="34" charset="0"/>
                        </a:rPr>
                        <a:t>5</a:t>
                      </a:r>
                    </a:p>
                  </a:txBody>
                  <a:tcPr marT="45733" marB="45733"/>
                </a:tc>
                <a:tc>
                  <a:txBody>
                    <a:bodyPr/>
                    <a:lstStyle/>
                    <a:p>
                      <a:pPr algn="ctr"/>
                      <a:r>
                        <a:rPr lang="en-US" sz="1600" baseline="0" dirty="0">
                          <a:latin typeface="Calibri" pitchFamily="34" charset="0"/>
                        </a:rPr>
                        <a:t>5</a:t>
                      </a:r>
                    </a:p>
                  </a:txBody>
                  <a:tcPr marT="45733" marB="45733"/>
                </a:tc>
                <a:tc>
                  <a:txBody>
                    <a:bodyPr/>
                    <a:lstStyle/>
                    <a:p>
                      <a:pPr algn="ctr"/>
                      <a:r>
                        <a:rPr lang="en-US" sz="1600" baseline="0" dirty="0">
                          <a:latin typeface="Calibri" pitchFamily="34" charset="0"/>
                        </a:rPr>
                        <a:t>2</a:t>
                      </a:r>
                    </a:p>
                  </a:txBody>
                  <a:tcPr marT="45733" marB="45733"/>
                </a:tc>
                <a:tc>
                  <a:txBody>
                    <a:bodyPr/>
                    <a:lstStyle/>
                    <a:p>
                      <a:pPr algn="ctr"/>
                      <a:r>
                        <a:rPr lang="en-US" sz="1600" baseline="0" dirty="0">
                          <a:latin typeface="Calibri" pitchFamily="34" charset="0"/>
                        </a:rPr>
                        <a:t>1</a:t>
                      </a:r>
                    </a:p>
                  </a:txBody>
                  <a:tcPr marT="45733" marB="45733"/>
                </a:tc>
                <a:extLst>
                  <a:ext uri="{0D108BD9-81ED-4DB2-BD59-A6C34878D82A}">
                    <a16:rowId xmlns:a16="http://schemas.microsoft.com/office/drawing/2014/main" xmlns="" val="10005"/>
                  </a:ext>
                </a:extLst>
              </a:tr>
            </a:tbl>
          </a:graphicData>
        </a:graphic>
      </p:graphicFrame>
      <p:sp>
        <p:nvSpPr>
          <p:cNvPr id="6" name="Abgerundetes Rechteck 5"/>
          <p:cNvSpPr>
            <a:spLocks noChangeArrowheads="1"/>
          </p:cNvSpPr>
          <p:nvPr/>
        </p:nvSpPr>
        <p:spPr bwMode="auto">
          <a:xfrm>
            <a:off x="5715000" y="4500563"/>
            <a:ext cx="1071563" cy="1571625"/>
          </a:xfrm>
          <a:prstGeom prst="roundRect">
            <a:avLst>
              <a:gd name="adj" fmla="val 16667"/>
            </a:avLst>
          </a:prstGeom>
          <a:solidFill>
            <a:srgbClr val="FFC000">
              <a:alpha val="29019"/>
            </a:srgbClr>
          </a:solidFill>
          <a:ln w="9525" algn="ctr">
            <a:solidFill>
              <a:schemeClr val="tx1"/>
            </a:solidFill>
            <a:round/>
            <a:headEnd/>
            <a:tailEnd/>
          </a:ln>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endParaRPr lang="en-US" altLang="en-US"/>
          </a:p>
        </p:txBody>
      </p:sp>
      <p:grpSp>
        <p:nvGrpSpPr>
          <p:cNvPr id="2" name="Gruppieren 8"/>
          <p:cNvGrpSpPr>
            <a:grpSpLocks/>
          </p:cNvGrpSpPr>
          <p:nvPr/>
        </p:nvGrpSpPr>
        <p:grpSpPr bwMode="auto">
          <a:xfrm>
            <a:off x="1571625" y="4500563"/>
            <a:ext cx="4143375" cy="1571625"/>
            <a:chOff x="1571604" y="4000504"/>
            <a:chExt cx="4143404" cy="1643074"/>
          </a:xfrm>
        </p:grpSpPr>
        <p:sp>
          <p:nvSpPr>
            <p:cNvPr id="7" name="Abgerundetes Rechteck 6"/>
            <p:cNvSpPr/>
            <p:nvPr/>
          </p:nvSpPr>
          <p:spPr bwMode="auto">
            <a:xfrm>
              <a:off x="1571604" y="4000504"/>
              <a:ext cx="1071571" cy="1643074"/>
            </a:xfrm>
            <a:prstGeom prst="roundRect">
              <a:avLst/>
            </a:prstGeom>
            <a:solidFill>
              <a:schemeClr val="accent6">
                <a:lumMod val="75000"/>
                <a:alpha val="29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8" name="Abgerundetes Rechteck 7"/>
            <p:cNvSpPr/>
            <p:nvPr/>
          </p:nvSpPr>
          <p:spPr bwMode="auto">
            <a:xfrm>
              <a:off x="4643439" y="4000504"/>
              <a:ext cx="1071569" cy="1643074"/>
            </a:xfrm>
            <a:prstGeom prst="roundRect">
              <a:avLst/>
            </a:prstGeom>
            <a:solidFill>
              <a:schemeClr val="accent6">
                <a:lumMod val="75000"/>
                <a:alpha val="29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grpSp>
      <p:grpSp>
        <p:nvGrpSpPr>
          <p:cNvPr id="3" name="Gruppieren 15"/>
          <p:cNvGrpSpPr>
            <a:grpSpLocks/>
          </p:cNvGrpSpPr>
          <p:nvPr/>
        </p:nvGrpSpPr>
        <p:grpSpPr bwMode="auto">
          <a:xfrm>
            <a:off x="1906588" y="4060825"/>
            <a:ext cx="3560762" cy="511175"/>
            <a:chOff x="1906216" y="4060653"/>
            <a:chExt cx="3560611" cy="511355"/>
          </a:xfrm>
        </p:grpSpPr>
        <p:sp>
          <p:nvSpPr>
            <p:cNvPr id="33850" name="Ellipse 13"/>
            <p:cNvSpPr>
              <a:spLocks noChangeArrowheads="1"/>
            </p:cNvSpPr>
            <p:nvPr/>
          </p:nvSpPr>
          <p:spPr bwMode="auto">
            <a:xfrm>
              <a:off x="1906216" y="4071942"/>
              <a:ext cx="500066" cy="500066"/>
            </a:xfrm>
            <a:prstGeom prst="ellipse">
              <a:avLst/>
            </a:prstGeom>
            <a:noFill/>
            <a:ln w="34925"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endParaRPr lang="en-US" altLang="en-US"/>
            </a:p>
          </p:txBody>
        </p:sp>
        <p:sp>
          <p:nvSpPr>
            <p:cNvPr id="33851" name="Ellipse 14"/>
            <p:cNvSpPr>
              <a:spLocks noChangeArrowheads="1"/>
            </p:cNvSpPr>
            <p:nvPr/>
          </p:nvSpPr>
          <p:spPr bwMode="auto">
            <a:xfrm>
              <a:off x="4966761" y="4060653"/>
              <a:ext cx="500066" cy="500066"/>
            </a:xfrm>
            <a:prstGeom prst="ellipse">
              <a:avLst/>
            </a:prstGeom>
            <a:noFill/>
            <a:ln w="34925"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endParaRPr lang="en-US" altLang="en-US"/>
            </a:p>
          </p:txBody>
        </p:sp>
      </p:grpSp>
    </p:spTree>
    <p:extLst>
      <p:ext uri="{BB962C8B-B14F-4D97-AF65-F5344CB8AC3E}">
        <p14:creationId xmlns:p14="http://schemas.microsoft.com/office/powerpoint/2010/main" val="27133619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p:cNvSpPr>
            <a:spLocks noGrp="1"/>
          </p:cNvSpPr>
          <p:nvPr>
            <p:ph type="title"/>
          </p:nvPr>
        </p:nvSpPr>
        <p:spPr/>
        <p:txBody>
          <a:bodyPr/>
          <a:lstStyle/>
          <a:p>
            <a:r>
              <a:rPr lang="en-US" altLang="en-US" dirty="0"/>
              <a:t> The cosine similarity measure</a:t>
            </a:r>
          </a:p>
        </p:txBody>
      </p:sp>
      <p:sp>
        <p:nvSpPr>
          <p:cNvPr id="3" name="Inhaltsplatzhalter 2"/>
          <p:cNvSpPr>
            <a:spLocks noGrp="1" noRot="1" noChangeAspect="1" noMove="1" noResize="1" noEditPoints="1" noAdjustHandles="1" noChangeArrowheads="1" noChangeShapeType="1" noTextEdit="1"/>
          </p:cNvSpPr>
          <p:nvPr>
            <p:ph idx="1"/>
          </p:nvPr>
        </p:nvSpPr>
        <p:spPr>
          <a:blipFill rotWithShape="1">
            <a:blip r:embed="rId3" cstate="print"/>
            <a:stretch>
              <a:fillRect l="-593" t="-674"/>
            </a:stretch>
          </a:blipFill>
          <a:ln>
            <a:miter lim="800000"/>
            <a:headEnd/>
            <a:tailEnd/>
          </a:ln>
        </p:spPr>
        <p:txBody>
          <a:bodyPr/>
          <a:lstStyle/>
          <a:p>
            <a:pPr>
              <a:defRPr/>
            </a:pPr>
            <a:r>
              <a:rPr lang="de-DE">
                <a:noFill/>
              </a:rPr>
              <a:t> </a:t>
            </a:r>
          </a:p>
        </p:txBody>
      </p:sp>
      <p:pic>
        <p:nvPicPr>
          <p:cNvPr id="34820" name="Grafik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1588" y="4933950"/>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Grafik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1588" y="2928938"/>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feld 3"/>
          <p:cNvSpPr txBox="1">
            <a:spLocks noRot="1" noChangeAspect="1" noMove="1" noResize="1" noEditPoints="1" noAdjustHandles="1" noChangeArrowheads="1" noChangeShapeType="1" noTextEdit="1"/>
          </p:cNvSpPr>
          <p:nvPr/>
        </p:nvSpPr>
        <p:spPr>
          <a:xfrm>
            <a:off x="785557" y="2973977"/>
            <a:ext cx="2346283" cy="786369"/>
          </a:xfrm>
          <a:prstGeom prst="rect">
            <a:avLst/>
          </a:prstGeom>
          <a:blipFill rotWithShape="1">
            <a:blip r:embed="rId5" cstate="print"/>
            <a:stretch>
              <a:fillRect/>
            </a:stretch>
          </a:blipFill>
        </p:spPr>
        <p:txBody>
          <a:bodyPr/>
          <a:lstStyle/>
          <a:p>
            <a:pPr>
              <a:defRPr/>
            </a:pPr>
            <a:r>
              <a:rPr lang="de-DE">
                <a:noFill/>
              </a:rPr>
              <a:t> </a:t>
            </a:r>
          </a:p>
        </p:txBody>
      </p:sp>
      <p:sp>
        <p:nvSpPr>
          <p:cNvPr id="10" name="Textfeld 9"/>
          <p:cNvSpPr txBox="1">
            <a:spLocks noRot="1" noChangeAspect="1" noMove="1" noResize="1" noEditPoints="1" noAdjustHandles="1" noChangeArrowheads="1" noChangeShapeType="1" noTextEdit="1"/>
          </p:cNvSpPr>
          <p:nvPr/>
        </p:nvSpPr>
        <p:spPr>
          <a:xfrm>
            <a:off x="762907" y="5048906"/>
            <a:ext cx="5537285" cy="972382"/>
          </a:xfrm>
          <a:prstGeom prst="rect">
            <a:avLst/>
          </a:prstGeom>
          <a:blipFill rotWithShape="1">
            <a:blip r:embed="rId6" cstate="print"/>
            <a:stretch>
              <a:fillRect/>
            </a:stretch>
          </a:blipFill>
        </p:spPr>
        <p:txBody>
          <a:bodyPr/>
          <a:lstStyle/>
          <a:p>
            <a:pPr>
              <a:defRPr/>
            </a:pPr>
            <a:r>
              <a:rPr lang="de-DE">
                <a:noFill/>
              </a:rPr>
              <a:t> </a:t>
            </a:r>
          </a:p>
        </p:txBody>
      </p:sp>
    </p:spTree>
    <p:extLst>
      <p:ext uri="{BB962C8B-B14F-4D97-AF65-F5344CB8AC3E}">
        <p14:creationId xmlns:p14="http://schemas.microsoft.com/office/powerpoint/2010/main" val="252706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el 1"/>
          <p:cNvSpPr>
            <a:spLocks noGrp="1"/>
          </p:cNvSpPr>
          <p:nvPr>
            <p:ph type="title"/>
          </p:nvPr>
        </p:nvSpPr>
        <p:spPr/>
        <p:txBody>
          <a:bodyPr/>
          <a:lstStyle/>
          <a:p>
            <a:r>
              <a:rPr lang="en-US" altLang="en-US"/>
              <a:t>Making predictions</a:t>
            </a:r>
          </a:p>
        </p:txBody>
      </p:sp>
      <p:sp>
        <p:nvSpPr>
          <p:cNvPr id="35843" name="Inhaltsplatzhalter 2"/>
          <p:cNvSpPr>
            <a:spLocks noGrp="1"/>
          </p:cNvSpPr>
          <p:nvPr>
            <p:ph idx="1"/>
          </p:nvPr>
        </p:nvSpPr>
        <p:spPr/>
        <p:txBody>
          <a:bodyPr>
            <a:normAutofit fontScale="77500" lnSpcReduction="20000"/>
          </a:bodyPr>
          <a:lstStyle/>
          <a:p>
            <a:r>
              <a:rPr lang="en-US" altLang="en-US" b="0"/>
              <a:t>A common prediction function:</a:t>
            </a:r>
          </a:p>
          <a:p>
            <a:endParaRPr lang="en-US" altLang="en-US" b="0"/>
          </a:p>
          <a:p>
            <a:endParaRPr lang="en-US" altLang="en-US" b="0"/>
          </a:p>
          <a:p>
            <a:endParaRPr lang="en-US" altLang="en-US" b="0"/>
          </a:p>
          <a:p>
            <a:r>
              <a:rPr lang="en-US" altLang="en-US" b="0"/>
              <a:t>u –&gt; user; i,p -&gt; items; user has not rated item p.</a:t>
            </a:r>
          </a:p>
          <a:p>
            <a:r>
              <a:rPr lang="en-US" altLang="en-US" b="0"/>
              <a:t>Neighborhood size is typically also limited to a specific size</a:t>
            </a:r>
          </a:p>
          <a:p>
            <a:r>
              <a:rPr lang="en-US" altLang="en-US" b="0"/>
              <a:t>Not all neighbors are taken into account for the prediction</a:t>
            </a:r>
          </a:p>
          <a:p>
            <a:r>
              <a:rPr lang="en-US" altLang="en-US" b="0"/>
              <a:t>An analysis of the MovieLens dataset indicates that "in most real-world situations, a neighborhood of 20 to 50 neighbors seems reasonable" (Herlocker et al. 2002)</a:t>
            </a:r>
          </a:p>
        </p:txBody>
      </p:sp>
      <p:pic>
        <p:nvPicPr>
          <p:cNvPr id="35844" name="Grafik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1588" y="2143125"/>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4"/>
          <p:cNvSpPr txBox="1">
            <a:spLocks noRot="1" noChangeAspect="1" noMove="1" noResize="1" noEditPoints="1" noAdjustHandles="1" noChangeArrowheads="1" noChangeShapeType="1" noTextEdit="1"/>
          </p:cNvSpPr>
          <p:nvPr/>
        </p:nvSpPr>
        <p:spPr>
          <a:xfrm>
            <a:off x="770466" y="2282637"/>
            <a:ext cx="4629857" cy="753411"/>
          </a:xfrm>
          <a:prstGeom prst="rect">
            <a:avLst/>
          </a:prstGeom>
          <a:blipFill rotWithShape="1">
            <a:blip r:embed="rId4" cstate="print"/>
            <a:stretch>
              <a:fillRect/>
            </a:stretch>
          </a:blipFill>
        </p:spPr>
        <p:txBody>
          <a:bodyPr/>
          <a:lstStyle/>
          <a:p>
            <a:pPr>
              <a:defRPr/>
            </a:pPr>
            <a:r>
              <a:rPr lang="de-DE">
                <a:noFill/>
              </a:rPr>
              <a:t> </a:t>
            </a:r>
          </a:p>
        </p:txBody>
      </p:sp>
    </p:spTree>
    <p:extLst>
      <p:ext uri="{BB962C8B-B14F-4D97-AF65-F5344CB8AC3E}">
        <p14:creationId xmlns:p14="http://schemas.microsoft.com/office/powerpoint/2010/main" val="1891729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1"/>
          <p:cNvSpPr>
            <a:spLocks noGrp="1"/>
          </p:cNvSpPr>
          <p:nvPr>
            <p:ph type="title"/>
          </p:nvPr>
        </p:nvSpPr>
        <p:spPr/>
        <p:txBody>
          <a:bodyPr>
            <a:normAutofit fontScale="90000"/>
          </a:bodyPr>
          <a:lstStyle/>
          <a:p>
            <a:r>
              <a:rPr lang="en-US" altLang="en-US"/>
              <a:t>Pre-processing for item-based filtering</a:t>
            </a:r>
          </a:p>
        </p:txBody>
      </p:sp>
      <p:sp>
        <p:nvSpPr>
          <p:cNvPr id="36867" name="Inhaltsplatzhalter 2"/>
          <p:cNvSpPr>
            <a:spLocks noGrp="1"/>
          </p:cNvSpPr>
          <p:nvPr>
            <p:ph idx="1"/>
          </p:nvPr>
        </p:nvSpPr>
        <p:spPr/>
        <p:txBody>
          <a:bodyPr>
            <a:normAutofit fontScale="70000" lnSpcReduction="20000"/>
          </a:bodyPr>
          <a:lstStyle/>
          <a:p>
            <a:r>
              <a:rPr lang="en-US" altLang="en-US"/>
              <a:t>Item-based filtering does not solve the scalability problem itself</a:t>
            </a:r>
          </a:p>
          <a:p>
            <a:r>
              <a:rPr lang="en-US" altLang="en-US"/>
              <a:t>Pre-processing approach by Amazon.com (in 2003)</a:t>
            </a:r>
          </a:p>
          <a:p>
            <a:pPr lvl="1"/>
            <a:r>
              <a:rPr lang="en-US" altLang="en-US"/>
              <a:t>Calculate all pair-wise item similarities in advance</a:t>
            </a:r>
          </a:p>
          <a:p>
            <a:pPr lvl="1"/>
            <a:r>
              <a:rPr lang="en-US" altLang="en-US"/>
              <a:t>The neighborhood to be used at run-time is typically rather small, because only items are taken into account which the user has rated</a:t>
            </a:r>
          </a:p>
          <a:p>
            <a:pPr lvl="1"/>
            <a:r>
              <a:rPr lang="en-US" altLang="en-US"/>
              <a:t>Item similarities are supposed to be more stable than user similarities</a:t>
            </a:r>
          </a:p>
          <a:p>
            <a:r>
              <a:rPr lang="en-US" altLang="en-US"/>
              <a:t>Memory requirements</a:t>
            </a:r>
          </a:p>
          <a:p>
            <a:pPr lvl="1"/>
            <a:r>
              <a:rPr lang="en-US" altLang="en-US"/>
              <a:t>Up to N</a:t>
            </a:r>
            <a:r>
              <a:rPr lang="en-US" altLang="en-US" baseline="30000"/>
              <a:t>2</a:t>
            </a:r>
            <a:r>
              <a:rPr lang="en-US" altLang="en-US"/>
              <a:t> pair-wise similarities to be memorized (N = number of items) in theory</a:t>
            </a:r>
          </a:p>
          <a:p>
            <a:pPr lvl="1"/>
            <a:r>
              <a:rPr lang="en-US" altLang="en-US"/>
              <a:t>In practice, this is significantly lower (items with no co-ratings)</a:t>
            </a:r>
          </a:p>
          <a:p>
            <a:pPr lvl="1"/>
            <a:r>
              <a:rPr lang="en-US" altLang="en-US"/>
              <a:t>Further reductions possible</a:t>
            </a:r>
          </a:p>
          <a:p>
            <a:pPr lvl="2"/>
            <a:r>
              <a:rPr lang="en-US" altLang="en-US"/>
              <a:t>Minimum threshold for co-ratings</a:t>
            </a:r>
          </a:p>
          <a:p>
            <a:pPr lvl="2"/>
            <a:r>
              <a:rPr lang="en-US" altLang="en-US"/>
              <a:t>Limit the neighborhood size (might affect recommendation accuracy)</a:t>
            </a:r>
          </a:p>
          <a:p>
            <a:endParaRPr lang="en-US" altLang="en-US"/>
          </a:p>
        </p:txBody>
      </p:sp>
    </p:spTree>
    <p:extLst>
      <p:ext uri="{BB962C8B-B14F-4D97-AF65-F5344CB8AC3E}">
        <p14:creationId xmlns:p14="http://schemas.microsoft.com/office/powerpoint/2010/main" val="1805397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Mahout’s Item-Based RS</a:t>
            </a:r>
          </a:p>
        </p:txBody>
      </p:sp>
      <p:sp>
        <p:nvSpPr>
          <p:cNvPr id="3" name="Content Placeholder 2"/>
          <p:cNvSpPr>
            <a:spLocks noGrp="1"/>
          </p:cNvSpPr>
          <p:nvPr>
            <p:ph idx="1"/>
          </p:nvPr>
        </p:nvSpPr>
        <p:spPr/>
        <p:txBody>
          <a:bodyPr/>
          <a:lstStyle/>
          <a:p>
            <a:pPr lvl="1"/>
            <a:r>
              <a:rPr lang="en-US" sz="2400" dirty="0"/>
              <a:t>Apache Mahout is an open source </a:t>
            </a:r>
            <a:r>
              <a:rPr lang="en-US" sz="2400" b="1" dirty="0"/>
              <a:t>Apache Foundation</a:t>
            </a:r>
            <a:r>
              <a:rPr lang="en-US" sz="2400" dirty="0"/>
              <a:t> project for scalable machine learning.</a:t>
            </a:r>
          </a:p>
          <a:p>
            <a:pPr lvl="1"/>
            <a:r>
              <a:rPr lang="en-US" sz="2400" dirty="0"/>
              <a:t>Mahout uses </a:t>
            </a:r>
            <a:r>
              <a:rPr lang="en-US" sz="2400" b="1" dirty="0"/>
              <a:t>Map-Reduce </a:t>
            </a:r>
            <a:r>
              <a:rPr lang="en-US" sz="2400" dirty="0"/>
              <a:t>paradigm for scalable recommendation  </a:t>
            </a:r>
          </a:p>
          <a:p>
            <a:endParaRPr lang="en-US" dirty="0"/>
          </a:p>
        </p:txBody>
      </p:sp>
      <p:sp>
        <p:nvSpPr>
          <p:cNvPr id="4" name="Slide Number Placeholder 3"/>
          <p:cNvSpPr>
            <a:spLocks noGrp="1"/>
          </p:cNvSpPr>
          <p:nvPr>
            <p:ph type="sldNum" sz="quarter" idx="12"/>
          </p:nvPr>
        </p:nvSpPr>
        <p:spPr/>
        <p:txBody>
          <a:bodyPr/>
          <a:lstStyle/>
          <a:p>
            <a:pPr>
              <a:defRPr/>
            </a:pPr>
            <a:fld id="{10B7B237-B3B9-4095-BFBE-D63CCC3726E2}" type="slidenum">
              <a:rPr lang="en-US" smtClean="0"/>
              <a:pPr>
                <a:defRPr/>
              </a:pPr>
              <a:t>14</a:t>
            </a:fld>
            <a:endParaRPr lang="en-US"/>
          </a:p>
        </p:txBody>
      </p:sp>
    </p:spTree>
    <p:extLst>
      <p:ext uri="{BB962C8B-B14F-4D97-AF65-F5344CB8AC3E}">
        <p14:creationId xmlns:p14="http://schemas.microsoft.com/office/powerpoint/2010/main" val="1898721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Mahout’s RS</a:t>
            </a:r>
          </a:p>
        </p:txBody>
      </p:sp>
      <p:graphicFrame>
        <p:nvGraphicFramePr>
          <p:cNvPr id="4" name="Table 3"/>
          <p:cNvGraphicFramePr>
            <a:graphicFrameLocks noGrp="1"/>
          </p:cNvGraphicFramePr>
          <p:nvPr/>
        </p:nvGraphicFramePr>
        <p:xfrm>
          <a:off x="1835083" y="2355718"/>
          <a:ext cx="3769895" cy="3362710"/>
        </p:xfrm>
        <a:graphic>
          <a:graphicData uri="http://schemas.openxmlformats.org/drawingml/2006/table">
            <a:tbl>
              <a:tblPr firstRow="1" bandRow="1">
                <a:tableStyleId>{69CF1AB2-1976-4502-BF36-3FF5EA218861}</a:tableStyleId>
              </a:tblPr>
              <a:tblGrid>
                <a:gridCol w="753979">
                  <a:extLst>
                    <a:ext uri="{9D8B030D-6E8A-4147-A177-3AD203B41FA5}">
                      <a16:colId xmlns:a16="http://schemas.microsoft.com/office/drawing/2014/main" xmlns="" val="20000"/>
                    </a:ext>
                  </a:extLst>
                </a:gridCol>
                <a:gridCol w="753979">
                  <a:extLst>
                    <a:ext uri="{9D8B030D-6E8A-4147-A177-3AD203B41FA5}">
                      <a16:colId xmlns:a16="http://schemas.microsoft.com/office/drawing/2014/main" xmlns="" val="20001"/>
                    </a:ext>
                  </a:extLst>
                </a:gridCol>
                <a:gridCol w="753979">
                  <a:extLst>
                    <a:ext uri="{9D8B030D-6E8A-4147-A177-3AD203B41FA5}">
                      <a16:colId xmlns:a16="http://schemas.microsoft.com/office/drawing/2014/main" xmlns="" val="20002"/>
                    </a:ext>
                  </a:extLst>
                </a:gridCol>
                <a:gridCol w="753979">
                  <a:extLst>
                    <a:ext uri="{9D8B030D-6E8A-4147-A177-3AD203B41FA5}">
                      <a16:colId xmlns:a16="http://schemas.microsoft.com/office/drawing/2014/main" xmlns="" val="20003"/>
                    </a:ext>
                  </a:extLst>
                </a:gridCol>
                <a:gridCol w="753979">
                  <a:extLst>
                    <a:ext uri="{9D8B030D-6E8A-4147-A177-3AD203B41FA5}">
                      <a16:colId xmlns:a16="http://schemas.microsoft.com/office/drawing/2014/main" xmlns="" val="20004"/>
                    </a:ext>
                  </a:extLst>
                </a:gridCol>
              </a:tblGrid>
              <a:tr h="672542">
                <a:tc>
                  <a:txBody>
                    <a:bodyPr/>
                    <a:lstStyle/>
                    <a:p>
                      <a:pPr algn="ctr"/>
                      <a:r>
                        <a:rPr lang="en-US" sz="2400" b="0" dirty="0"/>
                        <a:t>16</a:t>
                      </a:r>
                    </a:p>
                  </a:txBody>
                  <a:tcPr anchor="ctr"/>
                </a:tc>
                <a:tc>
                  <a:txBody>
                    <a:bodyPr/>
                    <a:lstStyle/>
                    <a:p>
                      <a:pPr algn="ctr"/>
                      <a:r>
                        <a:rPr lang="en-US" sz="2400" b="1" dirty="0"/>
                        <a:t>9</a:t>
                      </a:r>
                    </a:p>
                  </a:txBody>
                  <a:tcPr anchor="ctr"/>
                </a:tc>
                <a:tc>
                  <a:txBody>
                    <a:bodyPr/>
                    <a:lstStyle/>
                    <a:p>
                      <a:pPr algn="ctr"/>
                      <a:r>
                        <a:rPr lang="en-US" sz="2400" b="1" dirty="0"/>
                        <a:t>16</a:t>
                      </a:r>
                    </a:p>
                  </a:txBody>
                  <a:tcPr anchor="ctr"/>
                </a:tc>
                <a:tc>
                  <a:txBody>
                    <a:bodyPr/>
                    <a:lstStyle/>
                    <a:p>
                      <a:pPr algn="ctr"/>
                      <a:r>
                        <a:rPr lang="en-US" sz="2400" b="1" dirty="0"/>
                        <a:t>5</a:t>
                      </a:r>
                    </a:p>
                  </a:txBody>
                  <a:tcPr anchor="ctr"/>
                </a:tc>
                <a:tc>
                  <a:txBody>
                    <a:bodyPr/>
                    <a:lstStyle/>
                    <a:p>
                      <a:pPr algn="ctr"/>
                      <a:r>
                        <a:rPr lang="en-US" sz="2400" b="1" dirty="0"/>
                        <a:t>6</a:t>
                      </a:r>
                    </a:p>
                  </a:txBody>
                  <a:tcPr anchor="ctr"/>
                </a:tc>
                <a:extLst>
                  <a:ext uri="{0D108BD9-81ED-4DB2-BD59-A6C34878D82A}">
                    <a16:rowId xmlns:a16="http://schemas.microsoft.com/office/drawing/2014/main" xmlns="" val="10000"/>
                  </a:ext>
                </a:extLst>
              </a:tr>
              <a:tr h="672542">
                <a:tc>
                  <a:txBody>
                    <a:bodyPr/>
                    <a:lstStyle/>
                    <a:p>
                      <a:pPr algn="ctr"/>
                      <a:r>
                        <a:rPr lang="en-US" sz="2400" dirty="0"/>
                        <a:t>9</a:t>
                      </a:r>
                    </a:p>
                  </a:txBody>
                  <a:tcPr anchor="ctr"/>
                </a:tc>
                <a:tc>
                  <a:txBody>
                    <a:bodyPr/>
                    <a:lstStyle/>
                    <a:p>
                      <a:pPr algn="ctr"/>
                      <a:r>
                        <a:rPr lang="en-US" sz="2400" dirty="0"/>
                        <a:t>30</a:t>
                      </a:r>
                    </a:p>
                  </a:txBody>
                  <a:tcPr anchor="ctr"/>
                </a:tc>
                <a:tc>
                  <a:txBody>
                    <a:bodyPr/>
                    <a:lstStyle/>
                    <a:p>
                      <a:pPr algn="ctr"/>
                      <a:r>
                        <a:rPr lang="en-US" sz="2400" b="1" dirty="0"/>
                        <a:t>19</a:t>
                      </a:r>
                    </a:p>
                  </a:txBody>
                  <a:tcPr anchor="ctr"/>
                </a:tc>
                <a:tc>
                  <a:txBody>
                    <a:bodyPr/>
                    <a:lstStyle/>
                    <a:p>
                      <a:pPr algn="ctr"/>
                      <a:r>
                        <a:rPr lang="en-US" sz="2400" b="1" dirty="0"/>
                        <a:t>3</a:t>
                      </a:r>
                    </a:p>
                  </a:txBody>
                  <a:tcPr anchor="ctr"/>
                </a:tc>
                <a:tc>
                  <a:txBody>
                    <a:bodyPr/>
                    <a:lstStyle/>
                    <a:p>
                      <a:pPr algn="ctr"/>
                      <a:r>
                        <a:rPr lang="en-US" sz="2400" b="1" dirty="0"/>
                        <a:t>2</a:t>
                      </a:r>
                    </a:p>
                  </a:txBody>
                  <a:tcPr anchor="ctr"/>
                </a:tc>
                <a:extLst>
                  <a:ext uri="{0D108BD9-81ED-4DB2-BD59-A6C34878D82A}">
                    <a16:rowId xmlns:a16="http://schemas.microsoft.com/office/drawing/2014/main" xmlns="" val="10001"/>
                  </a:ext>
                </a:extLst>
              </a:tr>
              <a:tr h="672542">
                <a:tc>
                  <a:txBody>
                    <a:bodyPr/>
                    <a:lstStyle/>
                    <a:p>
                      <a:pPr algn="ctr"/>
                      <a:r>
                        <a:rPr lang="en-US" sz="2400" dirty="0"/>
                        <a:t>16</a:t>
                      </a:r>
                    </a:p>
                  </a:txBody>
                  <a:tcPr anchor="ctr"/>
                </a:tc>
                <a:tc>
                  <a:txBody>
                    <a:bodyPr/>
                    <a:lstStyle/>
                    <a:p>
                      <a:pPr algn="ctr"/>
                      <a:r>
                        <a:rPr lang="en-US" sz="2400" dirty="0"/>
                        <a:t>19</a:t>
                      </a:r>
                    </a:p>
                  </a:txBody>
                  <a:tcPr anchor="ctr"/>
                </a:tc>
                <a:tc>
                  <a:txBody>
                    <a:bodyPr/>
                    <a:lstStyle/>
                    <a:p>
                      <a:pPr algn="ctr"/>
                      <a:r>
                        <a:rPr lang="en-US" sz="2400" dirty="0"/>
                        <a:t>23</a:t>
                      </a:r>
                    </a:p>
                  </a:txBody>
                  <a:tcPr anchor="ctr"/>
                </a:tc>
                <a:tc>
                  <a:txBody>
                    <a:bodyPr/>
                    <a:lstStyle/>
                    <a:p>
                      <a:pPr algn="ctr"/>
                      <a:r>
                        <a:rPr lang="en-US" sz="2400" b="1" dirty="0"/>
                        <a:t>5</a:t>
                      </a:r>
                    </a:p>
                  </a:txBody>
                  <a:tcPr anchor="ctr"/>
                </a:tc>
                <a:tc>
                  <a:txBody>
                    <a:bodyPr/>
                    <a:lstStyle/>
                    <a:p>
                      <a:pPr algn="ctr"/>
                      <a:r>
                        <a:rPr lang="en-US" sz="2400" b="1" dirty="0"/>
                        <a:t>4</a:t>
                      </a:r>
                    </a:p>
                  </a:txBody>
                  <a:tcPr anchor="ctr"/>
                </a:tc>
                <a:extLst>
                  <a:ext uri="{0D108BD9-81ED-4DB2-BD59-A6C34878D82A}">
                    <a16:rowId xmlns:a16="http://schemas.microsoft.com/office/drawing/2014/main" xmlns="" val="10002"/>
                  </a:ext>
                </a:extLst>
              </a:tr>
              <a:tr h="672542">
                <a:tc>
                  <a:txBody>
                    <a:bodyPr/>
                    <a:lstStyle/>
                    <a:p>
                      <a:pPr algn="ctr"/>
                      <a:r>
                        <a:rPr lang="en-US" sz="2400" dirty="0"/>
                        <a:t>5</a:t>
                      </a:r>
                    </a:p>
                  </a:txBody>
                  <a:tcPr anchor="ctr"/>
                </a:tc>
                <a:tc>
                  <a:txBody>
                    <a:bodyPr/>
                    <a:lstStyle/>
                    <a:p>
                      <a:pPr algn="ctr"/>
                      <a:r>
                        <a:rPr lang="en-US" sz="2400" dirty="0"/>
                        <a:t>3</a:t>
                      </a:r>
                    </a:p>
                  </a:txBody>
                  <a:tcPr anchor="ctr"/>
                </a:tc>
                <a:tc>
                  <a:txBody>
                    <a:bodyPr/>
                    <a:lstStyle/>
                    <a:p>
                      <a:pPr algn="ctr"/>
                      <a:r>
                        <a:rPr lang="en-US" sz="2400" dirty="0"/>
                        <a:t>5</a:t>
                      </a:r>
                    </a:p>
                  </a:txBody>
                  <a:tcPr anchor="ctr"/>
                </a:tc>
                <a:tc>
                  <a:txBody>
                    <a:bodyPr/>
                    <a:lstStyle/>
                    <a:p>
                      <a:pPr algn="ctr"/>
                      <a:r>
                        <a:rPr lang="en-US" sz="2400" dirty="0"/>
                        <a:t>10</a:t>
                      </a:r>
                    </a:p>
                  </a:txBody>
                  <a:tcPr anchor="ctr"/>
                </a:tc>
                <a:tc>
                  <a:txBody>
                    <a:bodyPr/>
                    <a:lstStyle/>
                    <a:p>
                      <a:pPr algn="ctr"/>
                      <a:r>
                        <a:rPr lang="en-US" sz="2400" b="1" dirty="0"/>
                        <a:t>20</a:t>
                      </a:r>
                    </a:p>
                  </a:txBody>
                  <a:tcPr anchor="ctr"/>
                </a:tc>
                <a:extLst>
                  <a:ext uri="{0D108BD9-81ED-4DB2-BD59-A6C34878D82A}">
                    <a16:rowId xmlns:a16="http://schemas.microsoft.com/office/drawing/2014/main" xmlns="" val="10003"/>
                  </a:ext>
                </a:extLst>
              </a:tr>
              <a:tr h="672542">
                <a:tc>
                  <a:txBody>
                    <a:bodyPr/>
                    <a:lstStyle/>
                    <a:p>
                      <a:pPr algn="ctr"/>
                      <a:r>
                        <a:rPr lang="en-US" sz="2400" dirty="0"/>
                        <a:t>6</a:t>
                      </a:r>
                    </a:p>
                  </a:txBody>
                  <a:tcPr anchor="ctr"/>
                </a:tc>
                <a:tc>
                  <a:txBody>
                    <a:bodyPr/>
                    <a:lstStyle/>
                    <a:p>
                      <a:pPr algn="ctr"/>
                      <a:r>
                        <a:rPr lang="en-US" sz="2400" dirty="0"/>
                        <a:t>2</a:t>
                      </a:r>
                    </a:p>
                  </a:txBody>
                  <a:tcPr anchor="ctr"/>
                </a:tc>
                <a:tc>
                  <a:txBody>
                    <a:bodyPr/>
                    <a:lstStyle/>
                    <a:p>
                      <a:pPr algn="ctr"/>
                      <a:r>
                        <a:rPr lang="en-US" sz="2400" dirty="0"/>
                        <a:t>4</a:t>
                      </a:r>
                    </a:p>
                  </a:txBody>
                  <a:tcPr anchor="ctr"/>
                </a:tc>
                <a:tc>
                  <a:txBody>
                    <a:bodyPr/>
                    <a:lstStyle/>
                    <a:p>
                      <a:pPr algn="ctr"/>
                      <a:r>
                        <a:rPr lang="en-US" sz="2400" dirty="0"/>
                        <a:t>20</a:t>
                      </a:r>
                    </a:p>
                  </a:txBody>
                  <a:tcPr anchor="ctr"/>
                </a:tc>
                <a:tc>
                  <a:txBody>
                    <a:bodyPr/>
                    <a:lstStyle/>
                    <a:p>
                      <a:pPr algn="ctr"/>
                      <a:r>
                        <a:rPr lang="en-US" sz="2400" dirty="0"/>
                        <a:t>9</a:t>
                      </a:r>
                    </a:p>
                  </a:txBody>
                  <a:tcPr anchor="ctr"/>
                </a:tc>
                <a:extLst>
                  <a:ext uri="{0D108BD9-81ED-4DB2-BD59-A6C34878D82A}">
                    <a16:rowId xmlns:a16="http://schemas.microsoft.com/office/drawing/2014/main" xmlns="" val="10004"/>
                  </a:ext>
                </a:extLst>
              </a:tr>
            </a:tbl>
          </a:graphicData>
        </a:graphic>
      </p:graphicFrame>
      <p:graphicFrame>
        <p:nvGraphicFramePr>
          <p:cNvPr id="5" name="Table 4"/>
          <p:cNvGraphicFramePr>
            <a:graphicFrameLocks noGrp="1"/>
          </p:cNvGraphicFramePr>
          <p:nvPr/>
        </p:nvGraphicFramePr>
        <p:xfrm>
          <a:off x="6047275" y="2355718"/>
          <a:ext cx="942474" cy="3362710"/>
        </p:xfrm>
        <a:graphic>
          <a:graphicData uri="http://schemas.openxmlformats.org/drawingml/2006/table">
            <a:tbl>
              <a:tblPr firstRow="1" bandRow="1">
                <a:tableStyleId>{69CF1AB2-1976-4502-BF36-3FF5EA218861}</a:tableStyleId>
              </a:tblPr>
              <a:tblGrid>
                <a:gridCol w="942474">
                  <a:extLst>
                    <a:ext uri="{9D8B030D-6E8A-4147-A177-3AD203B41FA5}">
                      <a16:colId xmlns:a16="http://schemas.microsoft.com/office/drawing/2014/main" xmlns="" val="20000"/>
                    </a:ext>
                  </a:extLst>
                </a:gridCol>
              </a:tblGrid>
              <a:tr h="672542">
                <a:tc>
                  <a:txBody>
                    <a:bodyPr/>
                    <a:lstStyle/>
                    <a:p>
                      <a:pPr algn="ctr"/>
                      <a:r>
                        <a:rPr lang="en-US" sz="2400" b="0" dirty="0">
                          <a:solidFill>
                            <a:schemeClr val="bg1">
                              <a:lumMod val="75000"/>
                            </a:schemeClr>
                          </a:solidFill>
                        </a:rPr>
                        <a:t>0</a:t>
                      </a:r>
                    </a:p>
                  </a:txBody>
                  <a:tcPr anchor="ctr"/>
                </a:tc>
                <a:extLst>
                  <a:ext uri="{0D108BD9-81ED-4DB2-BD59-A6C34878D82A}">
                    <a16:rowId xmlns:a16="http://schemas.microsoft.com/office/drawing/2014/main" xmlns="" val="10000"/>
                  </a:ext>
                </a:extLst>
              </a:tr>
              <a:tr h="672542">
                <a:tc>
                  <a:txBody>
                    <a:bodyPr/>
                    <a:lstStyle/>
                    <a:p>
                      <a:pPr algn="ctr"/>
                      <a:r>
                        <a:rPr lang="en-US" sz="2400" dirty="0"/>
                        <a:t>5</a:t>
                      </a:r>
                    </a:p>
                  </a:txBody>
                  <a:tcPr anchor="ctr"/>
                </a:tc>
                <a:extLst>
                  <a:ext uri="{0D108BD9-81ED-4DB2-BD59-A6C34878D82A}">
                    <a16:rowId xmlns:a16="http://schemas.microsoft.com/office/drawing/2014/main" xmlns="" val="10001"/>
                  </a:ext>
                </a:extLst>
              </a:tr>
              <a:tr h="672542">
                <a:tc>
                  <a:txBody>
                    <a:bodyPr/>
                    <a:lstStyle/>
                    <a:p>
                      <a:pPr algn="ctr"/>
                      <a:r>
                        <a:rPr lang="en-US" sz="2400" dirty="0"/>
                        <a:t>5</a:t>
                      </a:r>
                    </a:p>
                  </a:txBody>
                  <a:tcPr anchor="ctr"/>
                </a:tc>
                <a:extLst>
                  <a:ext uri="{0D108BD9-81ED-4DB2-BD59-A6C34878D82A}">
                    <a16:rowId xmlns:a16="http://schemas.microsoft.com/office/drawing/2014/main" xmlns="" val="10002"/>
                  </a:ext>
                </a:extLst>
              </a:tr>
              <a:tr h="672542">
                <a:tc>
                  <a:txBody>
                    <a:bodyPr/>
                    <a:lstStyle/>
                    <a:p>
                      <a:pPr algn="ctr"/>
                      <a:r>
                        <a:rPr lang="en-US" sz="2400" dirty="0"/>
                        <a:t>2</a:t>
                      </a:r>
                    </a:p>
                  </a:txBody>
                  <a:tcPr anchor="ctr"/>
                </a:tc>
                <a:extLst>
                  <a:ext uri="{0D108BD9-81ED-4DB2-BD59-A6C34878D82A}">
                    <a16:rowId xmlns:a16="http://schemas.microsoft.com/office/drawing/2014/main" xmlns="" val="10003"/>
                  </a:ext>
                </a:extLst>
              </a:tr>
              <a:tr h="67254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a:solidFill>
                            <a:schemeClr val="bg1">
                              <a:lumMod val="75000"/>
                            </a:schemeClr>
                          </a:solidFill>
                        </a:rPr>
                        <a:t>0</a:t>
                      </a:r>
                    </a:p>
                  </a:txBody>
                  <a:tcPr anchor="ctr"/>
                </a:tc>
                <a:extLst>
                  <a:ext uri="{0D108BD9-81ED-4DB2-BD59-A6C34878D82A}">
                    <a16:rowId xmlns:a16="http://schemas.microsoft.com/office/drawing/2014/main" xmlns="" val="10004"/>
                  </a:ext>
                </a:extLst>
              </a:tr>
            </a:tbl>
          </a:graphicData>
        </a:graphic>
      </p:graphicFrame>
      <p:graphicFrame>
        <p:nvGraphicFramePr>
          <p:cNvPr id="6" name="Table 5"/>
          <p:cNvGraphicFramePr>
            <a:graphicFrameLocks noGrp="1"/>
          </p:cNvGraphicFramePr>
          <p:nvPr/>
        </p:nvGraphicFramePr>
        <p:xfrm>
          <a:off x="7458810" y="2351155"/>
          <a:ext cx="942474" cy="3362710"/>
        </p:xfrm>
        <a:graphic>
          <a:graphicData uri="http://schemas.openxmlformats.org/drawingml/2006/table">
            <a:tbl>
              <a:tblPr firstRow="1" bandRow="1">
                <a:tableStyleId>{69CF1AB2-1976-4502-BF36-3FF5EA218861}</a:tableStyleId>
              </a:tblPr>
              <a:tblGrid>
                <a:gridCol w="942474">
                  <a:extLst>
                    <a:ext uri="{9D8B030D-6E8A-4147-A177-3AD203B41FA5}">
                      <a16:colId xmlns:a16="http://schemas.microsoft.com/office/drawing/2014/main" xmlns="" val="20000"/>
                    </a:ext>
                  </a:extLst>
                </a:gridCol>
              </a:tblGrid>
              <a:tr h="672542">
                <a:tc>
                  <a:txBody>
                    <a:bodyPr/>
                    <a:lstStyle/>
                    <a:p>
                      <a:pPr algn="ctr"/>
                      <a:r>
                        <a:rPr lang="en-US" sz="2400" b="1" dirty="0">
                          <a:solidFill>
                            <a:schemeClr val="tx1"/>
                          </a:solidFill>
                        </a:rPr>
                        <a:t>135</a:t>
                      </a:r>
                    </a:p>
                  </a:txBody>
                  <a:tcPr anchor="ctr"/>
                </a:tc>
                <a:extLst>
                  <a:ext uri="{0D108BD9-81ED-4DB2-BD59-A6C34878D82A}">
                    <a16:rowId xmlns:a16="http://schemas.microsoft.com/office/drawing/2014/main" xmlns="" val="10000"/>
                  </a:ext>
                </a:extLst>
              </a:tr>
              <a:tr h="672542">
                <a:tc>
                  <a:txBody>
                    <a:bodyPr/>
                    <a:lstStyle/>
                    <a:p>
                      <a:pPr algn="ctr"/>
                      <a:r>
                        <a:rPr lang="en-US" sz="2400" dirty="0">
                          <a:solidFill>
                            <a:srgbClr val="BFBFBF"/>
                          </a:solidFill>
                        </a:rPr>
                        <a:t>251</a:t>
                      </a:r>
                    </a:p>
                  </a:txBody>
                  <a:tcPr anchor="ctr"/>
                </a:tc>
                <a:extLst>
                  <a:ext uri="{0D108BD9-81ED-4DB2-BD59-A6C34878D82A}">
                    <a16:rowId xmlns:a16="http://schemas.microsoft.com/office/drawing/2014/main" xmlns="" val="10001"/>
                  </a:ext>
                </a:extLst>
              </a:tr>
              <a:tr h="672542">
                <a:tc>
                  <a:txBody>
                    <a:bodyPr/>
                    <a:lstStyle/>
                    <a:p>
                      <a:pPr algn="ctr"/>
                      <a:r>
                        <a:rPr lang="en-US" sz="2400" dirty="0">
                          <a:solidFill>
                            <a:srgbClr val="BFBFBF"/>
                          </a:solidFill>
                        </a:rPr>
                        <a:t>220</a:t>
                      </a:r>
                    </a:p>
                  </a:txBody>
                  <a:tcPr anchor="ctr"/>
                </a:tc>
                <a:extLst>
                  <a:ext uri="{0D108BD9-81ED-4DB2-BD59-A6C34878D82A}">
                    <a16:rowId xmlns:a16="http://schemas.microsoft.com/office/drawing/2014/main" xmlns="" val="10002"/>
                  </a:ext>
                </a:extLst>
              </a:tr>
              <a:tr h="672542">
                <a:tc>
                  <a:txBody>
                    <a:bodyPr/>
                    <a:lstStyle/>
                    <a:p>
                      <a:pPr algn="ctr"/>
                      <a:r>
                        <a:rPr lang="en-US" sz="2400" dirty="0">
                          <a:solidFill>
                            <a:srgbClr val="BFBFBF"/>
                          </a:solidFill>
                        </a:rPr>
                        <a:t>60</a:t>
                      </a:r>
                    </a:p>
                  </a:txBody>
                  <a:tcPr anchor="ctr"/>
                </a:tc>
                <a:extLst>
                  <a:ext uri="{0D108BD9-81ED-4DB2-BD59-A6C34878D82A}">
                    <a16:rowId xmlns:a16="http://schemas.microsoft.com/office/drawing/2014/main" xmlns="" val="10003"/>
                  </a:ext>
                </a:extLst>
              </a:tr>
              <a:tr h="67254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rPr>
                        <a:t>70</a:t>
                      </a:r>
                    </a:p>
                  </a:txBody>
                  <a:tcPr anchor="ctr"/>
                </a:tc>
                <a:extLst>
                  <a:ext uri="{0D108BD9-81ED-4DB2-BD59-A6C34878D82A}">
                    <a16:rowId xmlns:a16="http://schemas.microsoft.com/office/drawing/2014/main" xmlns="" val="10004"/>
                  </a:ext>
                </a:extLst>
              </a:tr>
            </a:tbl>
          </a:graphicData>
        </a:graphic>
      </p:graphicFrame>
      <p:sp>
        <p:nvSpPr>
          <p:cNvPr id="7" name="Multiply 6"/>
          <p:cNvSpPr/>
          <p:nvPr/>
        </p:nvSpPr>
        <p:spPr>
          <a:xfrm>
            <a:off x="5405750" y="3625639"/>
            <a:ext cx="822960" cy="822960"/>
          </a:xfrm>
          <a:prstGeom prst="mathMultiply">
            <a:avLst/>
          </a:prstGeom>
          <a:ln/>
        </p:spPr>
        <p:style>
          <a:lnRef idx="1">
            <a:schemeClr val="accent1"/>
          </a:lnRef>
          <a:fillRef idx="3">
            <a:schemeClr val="accent1"/>
          </a:fillRef>
          <a:effectRef idx="2">
            <a:schemeClr val="accent1"/>
          </a:effectRef>
          <a:fontRef idx="minor">
            <a:schemeClr val="lt1"/>
          </a:fontRef>
        </p:style>
      </p:sp>
      <p:sp>
        <p:nvSpPr>
          <p:cNvPr id="8" name="Equal 7"/>
          <p:cNvSpPr/>
          <p:nvPr/>
        </p:nvSpPr>
        <p:spPr>
          <a:xfrm>
            <a:off x="6809948" y="3625639"/>
            <a:ext cx="822960" cy="822960"/>
          </a:xfrm>
          <a:prstGeom prst="mathEqual">
            <a:avLst/>
          </a:prstGeom>
          <a:ln/>
        </p:spPr>
        <p:style>
          <a:lnRef idx="1">
            <a:schemeClr val="accent1"/>
          </a:lnRef>
          <a:fillRef idx="3">
            <a:schemeClr val="accent1"/>
          </a:fillRef>
          <a:effectRef idx="2">
            <a:schemeClr val="accent1"/>
          </a:effectRef>
          <a:fontRef idx="minor">
            <a:schemeClr val="lt1"/>
          </a:fontRef>
        </p:style>
      </p:sp>
      <p:sp>
        <p:nvSpPr>
          <p:cNvPr id="12" name="Title 1"/>
          <p:cNvSpPr txBox="1">
            <a:spLocks/>
          </p:cNvSpPr>
          <p:nvPr/>
        </p:nvSpPr>
        <p:spPr bwMode="auto">
          <a:xfrm>
            <a:off x="1066800" y="1524000"/>
            <a:ext cx="76200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solidFill>
                  <a:schemeClr val="tx1"/>
                </a:solidFill>
                <a:effectLst/>
                <a:uLnTx/>
                <a:uFillTx/>
                <a:latin typeface="+mj-lt"/>
                <a:ea typeface="+mj-ea"/>
                <a:cs typeface="+mj-cs"/>
              </a:rPr>
              <a:t>Matrix Multiplication for Preference Prediction</a:t>
            </a:r>
          </a:p>
        </p:txBody>
      </p:sp>
      <p:cxnSp>
        <p:nvCxnSpPr>
          <p:cNvPr id="14" name="Straight Arrow Connector 13"/>
          <p:cNvCxnSpPr/>
          <p:nvPr/>
        </p:nvCxnSpPr>
        <p:spPr>
          <a:xfrm flipV="1">
            <a:off x="457200" y="5029200"/>
            <a:ext cx="10668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itle 1"/>
          <p:cNvSpPr txBox="1">
            <a:spLocks/>
          </p:cNvSpPr>
          <p:nvPr/>
        </p:nvSpPr>
        <p:spPr bwMode="auto">
          <a:xfrm>
            <a:off x="0" y="5638800"/>
            <a:ext cx="1752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400" kern="0" dirty="0">
                <a:latin typeface="+mj-lt"/>
                <a:ea typeface="+mj-ea"/>
                <a:cs typeface="+mj-cs"/>
              </a:rPr>
              <a:t>Item-Item Similarity Matrix</a:t>
            </a:r>
            <a:endParaRPr kumimoji="0" lang="en-US" sz="1400" b="0" i="0" u="none" strike="noStrike" kern="0" cap="none" spc="0" normalizeH="0" baseline="0" noProof="0" dirty="0">
              <a:ln>
                <a:noFill/>
              </a:ln>
              <a:solidFill>
                <a:schemeClr val="tx1"/>
              </a:solidFill>
              <a:effectLst/>
              <a:uLnTx/>
              <a:uFillTx/>
              <a:latin typeface="+mj-lt"/>
              <a:ea typeface="+mj-ea"/>
              <a:cs typeface="+mj-cs"/>
            </a:endParaRPr>
          </a:p>
        </p:txBody>
      </p:sp>
      <p:cxnSp>
        <p:nvCxnSpPr>
          <p:cNvPr id="20" name="Straight Arrow Connector 19"/>
          <p:cNvCxnSpPr/>
          <p:nvPr/>
        </p:nvCxnSpPr>
        <p:spPr>
          <a:xfrm flipV="1">
            <a:off x="6629400" y="5738948"/>
            <a:ext cx="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itle 1"/>
          <p:cNvSpPr txBox="1">
            <a:spLocks/>
          </p:cNvSpPr>
          <p:nvPr/>
        </p:nvSpPr>
        <p:spPr bwMode="auto">
          <a:xfrm>
            <a:off x="5791200" y="5867400"/>
            <a:ext cx="1752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400" kern="0" dirty="0">
                <a:latin typeface="+mj-lt"/>
                <a:ea typeface="+mj-ea"/>
                <a:cs typeface="+mj-cs"/>
              </a:rPr>
              <a:t>Active User’s Preference Vector</a:t>
            </a:r>
            <a:endParaRPr kumimoji="0" lang="en-US" sz="1400" b="0" i="0" u="none" strike="noStrike" kern="0" cap="none" spc="0" normalizeH="0" baseline="0" noProof="0" dirty="0">
              <a:ln>
                <a:noFill/>
              </a:ln>
              <a:solidFill>
                <a:schemeClr val="tx1"/>
              </a:solidFill>
              <a:effectLst/>
              <a:uLnTx/>
              <a:uFillTx/>
              <a:latin typeface="+mj-lt"/>
              <a:ea typeface="+mj-ea"/>
              <a:cs typeface="+mj-cs"/>
            </a:endParaRPr>
          </a:p>
        </p:txBody>
      </p:sp>
      <p:sp>
        <p:nvSpPr>
          <p:cNvPr id="17" name="Title 1"/>
          <p:cNvSpPr txBox="1">
            <a:spLocks/>
          </p:cNvSpPr>
          <p:nvPr/>
        </p:nvSpPr>
        <p:spPr bwMode="auto">
          <a:xfrm>
            <a:off x="1539241" y="1828800"/>
            <a:ext cx="43434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chemeClr val="tx1"/>
                </a:solidFill>
                <a:effectLst/>
                <a:uLnTx/>
                <a:uFillTx/>
                <a:latin typeface="+mj-lt"/>
                <a:ea typeface="+mj-ea"/>
                <a:cs typeface="+mj-cs"/>
              </a:rPr>
              <a:t>1             2            3              4             5 </a:t>
            </a:r>
          </a:p>
        </p:txBody>
      </p:sp>
      <p:sp>
        <p:nvSpPr>
          <p:cNvPr id="18" name="Title 1"/>
          <p:cNvSpPr txBox="1">
            <a:spLocks/>
          </p:cNvSpPr>
          <p:nvPr/>
        </p:nvSpPr>
        <p:spPr bwMode="auto">
          <a:xfrm>
            <a:off x="788126" y="2632167"/>
            <a:ext cx="990600" cy="2819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chemeClr val="tx1"/>
                </a:solidFill>
                <a:effectLst/>
                <a:uLnTx/>
                <a:uFillTx/>
                <a:latin typeface="+mj-lt"/>
                <a:ea typeface="+mj-ea"/>
                <a:cs typeface="+mj-cs"/>
              </a:rPr>
              <a:t>              1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chemeClr val="tx1"/>
              </a:solidFill>
              <a:effectLst/>
              <a:uLnTx/>
              <a:uFillTx/>
              <a:latin typeface="+mj-lt"/>
              <a:ea typeface="+mj-ea"/>
              <a:cs typeface="+mj-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chemeClr val="tx1"/>
              </a:solidFill>
              <a:effectLst/>
              <a:uLnTx/>
              <a:uFillTx/>
              <a:latin typeface="+mj-lt"/>
              <a:ea typeface="+mj-ea"/>
              <a:cs typeface="+mj-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chemeClr val="tx1"/>
                </a:solidFill>
                <a:effectLst/>
                <a:uLnTx/>
                <a:uFillTx/>
                <a:latin typeface="+mj-lt"/>
                <a:ea typeface="+mj-ea"/>
                <a:cs typeface="+mj-cs"/>
              </a:rPr>
              <a:t>              2</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chemeClr val="tx1"/>
              </a:solidFill>
              <a:effectLst/>
              <a:uLnTx/>
              <a:uFillTx/>
              <a:latin typeface="+mj-lt"/>
              <a:ea typeface="+mj-ea"/>
              <a:cs typeface="+mj-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chemeClr val="tx1"/>
              </a:solidFill>
              <a:effectLst/>
              <a:uLnTx/>
              <a:uFillTx/>
              <a:latin typeface="+mj-lt"/>
              <a:ea typeface="+mj-ea"/>
              <a:cs typeface="+mj-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chemeClr val="tx1"/>
                </a:solidFill>
                <a:effectLst/>
                <a:uLnTx/>
                <a:uFillTx/>
                <a:latin typeface="+mj-lt"/>
                <a:ea typeface="+mj-ea"/>
                <a:cs typeface="+mj-cs"/>
              </a:rPr>
              <a:t>             3</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chemeClr val="tx1"/>
              </a:solidFill>
              <a:effectLst/>
              <a:uLnTx/>
              <a:uFillTx/>
              <a:latin typeface="+mj-lt"/>
              <a:ea typeface="+mj-ea"/>
              <a:cs typeface="+mj-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chemeClr val="tx1"/>
              </a:solidFill>
              <a:effectLst/>
              <a:uLnTx/>
              <a:uFillTx/>
              <a:latin typeface="+mj-lt"/>
              <a:ea typeface="+mj-ea"/>
              <a:cs typeface="+mj-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chemeClr val="tx1"/>
                </a:solidFill>
                <a:effectLst/>
                <a:uLnTx/>
                <a:uFillTx/>
                <a:latin typeface="+mj-lt"/>
                <a:ea typeface="+mj-ea"/>
                <a:cs typeface="+mj-cs"/>
              </a:rPr>
              <a:t>              4</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chemeClr val="tx1"/>
              </a:solidFill>
              <a:effectLst/>
              <a:uLnTx/>
              <a:uFillTx/>
              <a:latin typeface="+mj-lt"/>
              <a:ea typeface="+mj-ea"/>
              <a:cs typeface="+mj-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chemeClr val="tx1"/>
              </a:solidFill>
              <a:effectLst/>
              <a:uLnTx/>
              <a:uFillTx/>
              <a:latin typeface="+mj-lt"/>
              <a:ea typeface="+mj-ea"/>
              <a:cs typeface="+mj-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chemeClr val="tx1"/>
                </a:solidFill>
                <a:effectLst/>
                <a:uLnTx/>
                <a:uFillTx/>
                <a:latin typeface="+mj-lt"/>
                <a:ea typeface="+mj-ea"/>
                <a:cs typeface="+mj-cs"/>
              </a:rPr>
              <a:t>             5 </a:t>
            </a:r>
          </a:p>
        </p:txBody>
      </p:sp>
      <p:sp>
        <p:nvSpPr>
          <p:cNvPr id="22" name="Title 1"/>
          <p:cNvSpPr txBox="1">
            <a:spLocks/>
          </p:cNvSpPr>
          <p:nvPr/>
        </p:nvSpPr>
        <p:spPr bwMode="auto">
          <a:xfrm>
            <a:off x="7696200" y="2590800"/>
            <a:ext cx="990600" cy="2819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chemeClr val="tx1"/>
                </a:solidFill>
                <a:effectLst/>
                <a:uLnTx/>
                <a:uFillTx/>
                <a:latin typeface="+mj-lt"/>
                <a:ea typeface="+mj-ea"/>
                <a:cs typeface="+mj-cs"/>
              </a:rPr>
              <a:t>              1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chemeClr val="tx1"/>
              </a:solidFill>
              <a:effectLst/>
              <a:uLnTx/>
              <a:uFillTx/>
              <a:latin typeface="+mj-lt"/>
              <a:ea typeface="+mj-ea"/>
              <a:cs typeface="+mj-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chemeClr val="tx1"/>
              </a:solidFill>
              <a:effectLst/>
              <a:uLnTx/>
              <a:uFillTx/>
              <a:latin typeface="+mj-lt"/>
              <a:ea typeface="+mj-ea"/>
              <a:cs typeface="+mj-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chemeClr val="tx1"/>
                </a:solidFill>
                <a:effectLst/>
                <a:uLnTx/>
                <a:uFillTx/>
                <a:latin typeface="+mj-lt"/>
                <a:ea typeface="+mj-ea"/>
                <a:cs typeface="+mj-cs"/>
              </a:rPr>
              <a:t>              2</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chemeClr val="tx1"/>
              </a:solidFill>
              <a:effectLst/>
              <a:uLnTx/>
              <a:uFillTx/>
              <a:latin typeface="+mj-lt"/>
              <a:ea typeface="+mj-ea"/>
              <a:cs typeface="+mj-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chemeClr val="tx1"/>
              </a:solidFill>
              <a:effectLst/>
              <a:uLnTx/>
              <a:uFillTx/>
              <a:latin typeface="+mj-lt"/>
              <a:ea typeface="+mj-ea"/>
              <a:cs typeface="+mj-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chemeClr val="tx1"/>
                </a:solidFill>
                <a:effectLst/>
                <a:uLnTx/>
                <a:uFillTx/>
                <a:latin typeface="+mj-lt"/>
                <a:ea typeface="+mj-ea"/>
                <a:cs typeface="+mj-cs"/>
              </a:rPr>
              <a:t>             3</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chemeClr val="tx1"/>
              </a:solidFill>
              <a:effectLst/>
              <a:uLnTx/>
              <a:uFillTx/>
              <a:latin typeface="+mj-lt"/>
              <a:ea typeface="+mj-ea"/>
              <a:cs typeface="+mj-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chemeClr val="tx1"/>
              </a:solidFill>
              <a:effectLst/>
              <a:uLnTx/>
              <a:uFillTx/>
              <a:latin typeface="+mj-lt"/>
              <a:ea typeface="+mj-ea"/>
              <a:cs typeface="+mj-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chemeClr val="tx1"/>
                </a:solidFill>
                <a:effectLst/>
                <a:uLnTx/>
                <a:uFillTx/>
                <a:latin typeface="+mj-lt"/>
                <a:ea typeface="+mj-ea"/>
                <a:cs typeface="+mj-cs"/>
              </a:rPr>
              <a:t>              4</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chemeClr val="tx1"/>
              </a:solidFill>
              <a:effectLst/>
              <a:uLnTx/>
              <a:uFillTx/>
              <a:latin typeface="+mj-lt"/>
              <a:ea typeface="+mj-ea"/>
              <a:cs typeface="+mj-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chemeClr val="tx1"/>
              </a:solidFill>
              <a:effectLst/>
              <a:uLnTx/>
              <a:uFillTx/>
              <a:latin typeface="+mj-lt"/>
              <a:ea typeface="+mj-ea"/>
              <a:cs typeface="+mj-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chemeClr val="tx1"/>
                </a:solidFill>
                <a:effectLst/>
                <a:uLnTx/>
                <a:uFillTx/>
                <a:latin typeface="+mj-lt"/>
                <a:ea typeface="+mj-ea"/>
                <a:cs typeface="+mj-cs"/>
              </a:rPr>
              <a:t>             5 </a:t>
            </a:r>
          </a:p>
        </p:txBody>
      </p:sp>
      <p:sp>
        <p:nvSpPr>
          <p:cNvPr id="19" name="Slide Number Placeholder 18"/>
          <p:cNvSpPr>
            <a:spLocks noGrp="1"/>
          </p:cNvSpPr>
          <p:nvPr>
            <p:ph type="sldNum" sz="quarter" idx="12"/>
          </p:nvPr>
        </p:nvSpPr>
        <p:spPr/>
        <p:txBody>
          <a:bodyPr/>
          <a:lstStyle/>
          <a:p>
            <a:pPr>
              <a:defRPr/>
            </a:pPr>
            <a:fld id="{10B7B237-B3B9-4095-BFBE-D63CCC3726E2}" type="slidenum">
              <a:rPr lang="en-US" smtClean="0"/>
              <a:pPr>
                <a:defRPr/>
              </a:pPr>
              <a:t>15</a:t>
            </a:fld>
            <a:endParaRPr lang="en-US"/>
          </a:p>
        </p:txBody>
      </p:sp>
    </p:spTree>
    <p:extLst>
      <p:ext uri="{BB962C8B-B14F-4D97-AF65-F5344CB8AC3E}">
        <p14:creationId xmlns:p14="http://schemas.microsoft.com/office/powerpoint/2010/main" val="2196457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As matrix math, again</a:t>
            </a:r>
            <a:br>
              <a:rPr lang="en-US" dirty="0"/>
            </a:br>
            <a:endParaRPr lang="en-US" dirty="0"/>
          </a:p>
        </p:txBody>
      </p:sp>
      <p:graphicFrame>
        <p:nvGraphicFramePr>
          <p:cNvPr id="5" name="Table 4"/>
          <p:cNvGraphicFramePr>
            <a:graphicFrameLocks noGrp="1"/>
          </p:cNvGraphicFramePr>
          <p:nvPr/>
        </p:nvGraphicFramePr>
        <p:xfrm>
          <a:off x="7458810" y="2351155"/>
          <a:ext cx="942474" cy="3371095"/>
        </p:xfrm>
        <a:graphic>
          <a:graphicData uri="http://schemas.openxmlformats.org/drawingml/2006/table">
            <a:tbl>
              <a:tblPr firstRow="1" bandRow="1">
                <a:tableStyleId>{69CF1AB2-1976-4502-BF36-3FF5EA218861}</a:tableStyleId>
              </a:tblPr>
              <a:tblGrid>
                <a:gridCol w="942474">
                  <a:extLst>
                    <a:ext uri="{9D8B030D-6E8A-4147-A177-3AD203B41FA5}">
                      <a16:colId xmlns:a16="http://schemas.microsoft.com/office/drawing/2014/main" xmlns="" val="20000"/>
                    </a:ext>
                  </a:extLst>
                </a:gridCol>
              </a:tblGrid>
              <a:tr h="674219">
                <a:tc>
                  <a:txBody>
                    <a:bodyPr/>
                    <a:lstStyle/>
                    <a:p>
                      <a:pPr algn="ctr"/>
                      <a:r>
                        <a:rPr lang="en-US" sz="2400" b="0" dirty="0">
                          <a:solidFill>
                            <a:schemeClr val="tx1"/>
                          </a:solidFill>
                        </a:rPr>
                        <a:t>135</a:t>
                      </a:r>
                    </a:p>
                  </a:txBody>
                  <a:tcPr anchor="ctr"/>
                </a:tc>
                <a:extLst>
                  <a:ext uri="{0D108BD9-81ED-4DB2-BD59-A6C34878D82A}">
                    <a16:rowId xmlns:a16="http://schemas.microsoft.com/office/drawing/2014/main" xmlns="" val="10000"/>
                  </a:ext>
                </a:extLst>
              </a:tr>
              <a:tr h="674219">
                <a:tc>
                  <a:txBody>
                    <a:bodyPr/>
                    <a:lstStyle/>
                    <a:p>
                      <a:pPr algn="ctr"/>
                      <a:r>
                        <a:rPr lang="en-US" sz="2400" dirty="0">
                          <a:solidFill>
                            <a:srgbClr val="BFBFBF"/>
                          </a:solidFill>
                        </a:rPr>
                        <a:t>251</a:t>
                      </a:r>
                    </a:p>
                  </a:txBody>
                  <a:tcPr anchor="ctr"/>
                </a:tc>
                <a:extLst>
                  <a:ext uri="{0D108BD9-81ED-4DB2-BD59-A6C34878D82A}">
                    <a16:rowId xmlns:a16="http://schemas.microsoft.com/office/drawing/2014/main" xmlns="" val="10001"/>
                  </a:ext>
                </a:extLst>
              </a:tr>
              <a:tr h="674219">
                <a:tc>
                  <a:txBody>
                    <a:bodyPr/>
                    <a:lstStyle/>
                    <a:p>
                      <a:pPr algn="ctr"/>
                      <a:r>
                        <a:rPr lang="en-US" sz="2400" dirty="0">
                          <a:solidFill>
                            <a:srgbClr val="BFBFBF"/>
                          </a:solidFill>
                        </a:rPr>
                        <a:t>220</a:t>
                      </a:r>
                    </a:p>
                  </a:txBody>
                  <a:tcPr anchor="ctr"/>
                </a:tc>
                <a:extLst>
                  <a:ext uri="{0D108BD9-81ED-4DB2-BD59-A6C34878D82A}">
                    <a16:rowId xmlns:a16="http://schemas.microsoft.com/office/drawing/2014/main" xmlns="" val="10002"/>
                  </a:ext>
                </a:extLst>
              </a:tr>
              <a:tr h="674219">
                <a:tc>
                  <a:txBody>
                    <a:bodyPr/>
                    <a:lstStyle/>
                    <a:p>
                      <a:pPr algn="ctr"/>
                      <a:r>
                        <a:rPr lang="en-US" sz="2400" dirty="0">
                          <a:solidFill>
                            <a:srgbClr val="BFBFBF"/>
                          </a:solidFill>
                        </a:rPr>
                        <a:t>60</a:t>
                      </a:r>
                    </a:p>
                  </a:txBody>
                  <a:tcPr anchor="ctr"/>
                </a:tc>
                <a:extLst>
                  <a:ext uri="{0D108BD9-81ED-4DB2-BD59-A6C34878D82A}">
                    <a16:rowId xmlns:a16="http://schemas.microsoft.com/office/drawing/2014/main" xmlns="" val="10003"/>
                  </a:ext>
                </a:extLst>
              </a:tr>
              <a:tr h="6742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rPr>
                        <a:t>70</a:t>
                      </a:r>
                    </a:p>
                  </a:txBody>
                  <a:tcPr anchor="ctr"/>
                </a:tc>
                <a:extLst>
                  <a:ext uri="{0D108BD9-81ED-4DB2-BD59-A6C34878D82A}">
                    <a16:rowId xmlns:a16="http://schemas.microsoft.com/office/drawing/2014/main" xmlns="" val="10004"/>
                  </a:ext>
                </a:extLst>
              </a:tr>
            </a:tbl>
          </a:graphicData>
        </a:graphic>
      </p:graphicFrame>
      <p:sp>
        <p:nvSpPr>
          <p:cNvPr id="6" name="Equal 5"/>
          <p:cNvSpPr/>
          <p:nvPr/>
        </p:nvSpPr>
        <p:spPr>
          <a:xfrm>
            <a:off x="6398468" y="3625639"/>
            <a:ext cx="822960" cy="822960"/>
          </a:xfrm>
          <a:prstGeom prst="mathEqual">
            <a:avLst/>
          </a:prstGeom>
          <a:ln/>
        </p:spPr>
        <p:style>
          <a:lnRef idx="1">
            <a:schemeClr val="accent1"/>
          </a:lnRef>
          <a:fillRef idx="3">
            <a:schemeClr val="accent1"/>
          </a:fillRef>
          <a:effectRef idx="2">
            <a:schemeClr val="accent1"/>
          </a:effectRef>
          <a:fontRef idx="minor">
            <a:schemeClr val="lt1"/>
          </a:fontRef>
        </p:style>
      </p:sp>
      <p:graphicFrame>
        <p:nvGraphicFramePr>
          <p:cNvPr id="7" name="Table 6"/>
          <p:cNvGraphicFramePr>
            <a:graphicFrameLocks noGrp="1"/>
          </p:cNvGraphicFramePr>
          <p:nvPr/>
        </p:nvGraphicFramePr>
        <p:xfrm>
          <a:off x="931918" y="2355718"/>
          <a:ext cx="942474" cy="3371095"/>
        </p:xfrm>
        <a:graphic>
          <a:graphicData uri="http://schemas.openxmlformats.org/drawingml/2006/table">
            <a:tbl>
              <a:tblPr firstRow="1" bandRow="1">
                <a:tableStyleId>{69CF1AB2-1976-4502-BF36-3FF5EA218861}</a:tableStyleId>
              </a:tblPr>
              <a:tblGrid>
                <a:gridCol w="942474">
                  <a:extLst>
                    <a:ext uri="{9D8B030D-6E8A-4147-A177-3AD203B41FA5}">
                      <a16:colId xmlns:a16="http://schemas.microsoft.com/office/drawing/2014/main" xmlns="" val="20000"/>
                    </a:ext>
                  </a:extLst>
                </a:gridCol>
              </a:tblGrid>
              <a:tr h="674219">
                <a:tc>
                  <a:txBody>
                    <a:bodyPr/>
                    <a:lstStyle/>
                    <a:p>
                      <a:pPr algn="ctr"/>
                      <a:r>
                        <a:rPr lang="en-US" sz="2400" b="0" dirty="0">
                          <a:solidFill>
                            <a:srgbClr val="000000"/>
                          </a:solidFill>
                        </a:rPr>
                        <a:t>9</a:t>
                      </a:r>
                    </a:p>
                  </a:txBody>
                  <a:tcPr anchor="ctr"/>
                </a:tc>
                <a:extLst>
                  <a:ext uri="{0D108BD9-81ED-4DB2-BD59-A6C34878D82A}">
                    <a16:rowId xmlns:a16="http://schemas.microsoft.com/office/drawing/2014/main" xmlns="" val="10000"/>
                  </a:ext>
                </a:extLst>
              </a:tr>
              <a:tr h="674219">
                <a:tc>
                  <a:txBody>
                    <a:bodyPr/>
                    <a:lstStyle/>
                    <a:p>
                      <a:pPr algn="ctr"/>
                      <a:r>
                        <a:rPr lang="en-US" sz="2400" dirty="0"/>
                        <a:t>30</a:t>
                      </a:r>
                    </a:p>
                  </a:txBody>
                  <a:tcPr anchor="ctr"/>
                </a:tc>
                <a:extLst>
                  <a:ext uri="{0D108BD9-81ED-4DB2-BD59-A6C34878D82A}">
                    <a16:rowId xmlns:a16="http://schemas.microsoft.com/office/drawing/2014/main" xmlns="" val="10001"/>
                  </a:ext>
                </a:extLst>
              </a:tr>
              <a:tr h="674219">
                <a:tc>
                  <a:txBody>
                    <a:bodyPr/>
                    <a:lstStyle/>
                    <a:p>
                      <a:pPr algn="ctr"/>
                      <a:r>
                        <a:rPr lang="en-US" sz="2400" dirty="0"/>
                        <a:t>19</a:t>
                      </a:r>
                    </a:p>
                  </a:txBody>
                  <a:tcPr anchor="ctr"/>
                </a:tc>
                <a:extLst>
                  <a:ext uri="{0D108BD9-81ED-4DB2-BD59-A6C34878D82A}">
                    <a16:rowId xmlns:a16="http://schemas.microsoft.com/office/drawing/2014/main" xmlns="" val="10002"/>
                  </a:ext>
                </a:extLst>
              </a:tr>
              <a:tr h="674219">
                <a:tc>
                  <a:txBody>
                    <a:bodyPr/>
                    <a:lstStyle/>
                    <a:p>
                      <a:pPr algn="ctr"/>
                      <a:r>
                        <a:rPr lang="en-US" sz="2400" dirty="0"/>
                        <a:t>3</a:t>
                      </a:r>
                    </a:p>
                  </a:txBody>
                  <a:tcPr anchor="ctr"/>
                </a:tc>
                <a:extLst>
                  <a:ext uri="{0D108BD9-81ED-4DB2-BD59-A6C34878D82A}">
                    <a16:rowId xmlns:a16="http://schemas.microsoft.com/office/drawing/2014/main" xmlns="" val="10003"/>
                  </a:ext>
                </a:extLst>
              </a:tr>
              <a:tr h="674219">
                <a:tc>
                  <a:txBody>
                    <a:bodyPr/>
                    <a:lstStyle/>
                    <a:p>
                      <a:pPr algn="ctr"/>
                      <a:r>
                        <a:rPr lang="en-US" sz="2400" dirty="0"/>
                        <a:t>2</a:t>
                      </a:r>
                    </a:p>
                  </a:txBody>
                  <a:tcPr anchor="ctr"/>
                </a:tc>
                <a:extLst>
                  <a:ext uri="{0D108BD9-81ED-4DB2-BD59-A6C34878D82A}">
                    <a16:rowId xmlns:a16="http://schemas.microsoft.com/office/drawing/2014/main" xmlns="" val="10004"/>
                  </a:ext>
                </a:extLst>
              </a:tr>
            </a:tbl>
          </a:graphicData>
        </a:graphic>
      </p:graphicFrame>
      <p:sp>
        <p:nvSpPr>
          <p:cNvPr id="8" name="Rectangle 7"/>
          <p:cNvSpPr/>
          <p:nvPr/>
        </p:nvSpPr>
        <p:spPr>
          <a:xfrm>
            <a:off x="566514" y="3764956"/>
            <a:ext cx="354484" cy="461665"/>
          </a:xfrm>
          <a:prstGeom prst="rect">
            <a:avLst/>
          </a:prstGeom>
        </p:spPr>
        <p:txBody>
          <a:bodyPr wrap="none">
            <a:spAutoFit/>
          </a:bodyPr>
          <a:lstStyle/>
          <a:p>
            <a:pPr algn="ctr"/>
            <a:r>
              <a:rPr lang="en-US" sz="2400" b="1" dirty="0"/>
              <a:t>5</a:t>
            </a:r>
          </a:p>
        </p:txBody>
      </p:sp>
      <p:graphicFrame>
        <p:nvGraphicFramePr>
          <p:cNvPr id="9" name="Table 8"/>
          <p:cNvGraphicFramePr>
            <a:graphicFrameLocks noGrp="1"/>
          </p:cNvGraphicFramePr>
          <p:nvPr/>
        </p:nvGraphicFramePr>
        <p:xfrm>
          <a:off x="3031385" y="2351155"/>
          <a:ext cx="942474" cy="3371095"/>
        </p:xfrm>
        <a:graphic>
          <a:graphicData uri="http://schemas.openxmlformats.org/drawingml/2006/table">
            <a:tbl>
              <a:tblPr firstRow="1" bandRow="1">
                <a:tableStyleId>{69CF1AB2-1976-4502-BF36-3FF5EA218861}</a:tableStyleId>
              </a:tblPr>
              <a:tblGrid>
                <a:gridCol w="942474">
                  <a:extLst>
                    <a:ext uri="{9D8B030D-6E8A-4147-A177-3AD203B41FA5}">
                      <a16:colId xmlns:a16="http://schemas.microsoft.com/office/drawing/2014/main" xmlns="" val="20000"/>
                    </a:ext>
                  </a:extLst>
                </a:gridCol>
              </a:tblGrid>
              <a:tr h="674219">
                <a:tc>
                  <a:txBody>
                    <a:bodyPr/>
                    <a:lstStyle/>
                    <a:p>
                      <a:pPr algn="ctr"/>
                      <a:r>
                        <a:rPr lang="en-US" sz="2400" b="0" dirty="0">
                          <a:solidFill>
                            <a:srgbClr val="000000"/>
                          </a:solidFill>
                        </a:rPr>
                        <a:t>16</a:t>
                      </a:r>
                    </a:p>
                  </a:txBody>
                  <a:tcPr anchor="ctr"/>
                </a:tc>
                <a:extLst>
                  <a:ext uri="{0D108BD9-81ED-4DB2-BD59-A6C34878D82A}">
                    <a16:rowId xmlns:a16="http://schemas.microsoft.com/office/drawing/2014/main" xmlns="" val="10000"/>
                  </a:ext>
                </a:extLst>
              </a:tr>
              <a:tr h="674219">
                <a:tc>
                  <a:txBody>
                    <a:bodyPr/>
                    <a:lstStyle/>
                    <a:p>
                      <a:pPr algn="ctr"/>
                      <a:r>
                        <a:rPr lang="en-US" sz="2400" dirty="0"/>
                        <a:t>19</a:t>
                      </a:r>
                    </a:p>
                  </a:txBody>
                  <a:tcPr anchor="ctr"/>
                </a:tc>
                <a:extLst>
                  <a:ext uri="{0D108BD9-81ED-4DB2-BD59-A6C34878D82A}">
                    <a16:rowId xmlns:a16="http://schemas.microsoft.com/office/drawing/2014/main" xmlns="" val="10001"/>
                  </a:ext>
                </a:extLst>
              </a:tr>
              <a:tr h="674219">
                <a:tc>
                  <a:txBody>
                    <a:bodyPr/>
                    <a:lstStyle/>
                    <a:p>
                      <a:pPr algn="ctr"/>
                      <a:r>
                        <a:rPr lang="en-US" sz="2400" dirty="0"/>
                        <a:t>23</a:t>
                      </a:r>
                    </a:p>
                  </a:txBody>
                  <a:tcPr anchor="ctr"/>
                </a:tc>
                <a:extLst>
                  <a:ext uri="{0D108BD9-81ED-4DB2-BD59-A6C34878D82A}">
                    <a16:rowId xmlns:a16="http://schemas.microsoft.com/office/drawing/2014/main" xmlns="" val="10002"/>
                  </a:ext>
                </a:extLst>
              </a:tr>
              <a:tr h="674219">
                <a:tc>
                  <a:txBody>
                    <a:bodyPr/>
                    <a:lstStyle/>
                    <a:p>
                      <a:pPr algn="ctr"/>
                      <a:r>
                        <a:rPr lang="en-US" sz="2400" dirty="0"/>
                        <a:t>5</a:t>
                      </a:r>
                    </a:p>
                  </a:txBody>
                  <a:tcPr anchor="ctr"/>
                </a:tc>
                <a:extLst>
                  <a:ext uri="{0D108BD9-81ED-4DB2-BD59-A6C34878D82A}">
                    <a16:rowId xmlns:a16="http://schemas.microsoft.com/office/drawing/2014/main" xmlns="" val="10003"/>
                  </a:ext>
                </a:extLst>
              </a:tr>
              <a:tr h="674219">
                <a:tc>
                  <a:txBody>
                    <a:bodyPr/>
                    <a:lstStyle/>
                    <a:p>
                      <a:pPr algn="ctr"/>
                      <a:r>
                        <a:rPr lang="en-US" sz="2400" dirty="0"/>
                        <a:t>4</a:t>
                      </a:r>
                    </a:p>
                  </a:txBody>
                  <a:tcPr anchor="ctr"/>
                </a:tc>
                <a:extLst>
                  <a:ext uri="{0D108BD9-81ED-4DB2-BD59-A6C34878D82A}">
                    <a16:rowId xmlns:a16="http://schemas.microsoft.com/office/drawing/2014/main" xmlns="" val="10004"/>
                  </a:ext>
                </a:extLst>
              </a:tr>
            </a:tbl>
          </a:graphicData>
        </a:graphic>
      </p:graphicFrame>
      <p:sp>
        <p:nvSpPr>
          <p:cNvPr id="10" name="Rectangle 9"/>
          <p:cNvSpPr/>
          <p:nvPr/>
        </p:nvSpPr>
        <p:spPr>
          <a:xfrm>
            <a:off x="2665981" y="3760393"/>
            <a:ext cx="354484" cy="461665"/>
          </a:xfrm>
          <a:prstGeom prst="rect">
            <a:avLst/>
          </a:prstGeom>
        </p:spPr>
        <p:txBody>
          <a:bodyPr wrap="none">
            <a:spAutoFit/>
          </a:bodyPr>
          <a:lstStyle/>
          <a:p>
            <a:pPr algn="ctr"/>
            <a:r>
              <a:rPr lang="en-US" sz="2400" b="1" dirty="0"/>
              <a:t>5</a:t>
            </a:r>
          </a:p>
        </p:txBody>
      </p:sp>
      <p:sp>
        <p:nvSpPr>
          <p:cNvPr id="11" name="Plus 10"/>
          <p:cNvSpPr/>
          <p:nvPr/>
        </p:nvSpPr>
        <p:spPr>
          <a:xfrm>
            <a:off x="1845108" y="3591619"/>
            <a:ext cx="822960" cy="822960"/>
          </a:xfrm>
          <a:prstGeom prst="mathPlus">
            <a:avLst/>
          </a:prstGeom>
          <a:ln/>
        </p:spPr>
        <p:style>
          <a:lnRef idx="1">
            <a:schemeClr val="accent1"/>
          </a:lnRef>
          <a:fillRef idx="3">
            <a:schemeClr val="accent1"/>
          </a:fillRef>
          <a:effectRef idx="2">
            <a:schemeClr val="accent1"/>
          </a:effectRef>
          <a:fontRef idx="minor">
            <a:schemeClr val="lt1"/>
          </a:fontRef>
        </p:style>
      </p:sp>
      <p:graphicFrame>
        <p:nvGraphicFramePr>
          <p:cNvPr id="12" name="Table 11"/>
          <p:cNvGraphicFramePr>
            <a:graphicFrameLocks noGrp="1"/>
          </p:cNvGraphicFramePr>
          <p:nvPr/>
        </p:nvGraphicFramePr>
        <p:xfrm>
          <a:off x="5160136" y="2355718"/>
          <a:ext cx="942474" cy="3371095"/>
        </p:xfrm>
        <a:graphic>
          <a:graphicData uri="http://schemas.openxmlformats.org/drawingml/2006/table">
            <a:tbl>
              <a:tblPr firstRow="1" bandRow="1">
                <a:tableStyleId>{69CF1AB2-1976-4502-BF36-3FF5EA218861}</a:tableStyleId>
              </a:tblPr>
              <a:tblGrid>
                <a:gridCol w="942474">
                  <a:extLst>
                    <a:ext uri="{9D8B030D-6E8A-4147-A177-3AD203B41FA5}">
                      <a16:colId xmlns:a16="http://schemas.microsoft.com/office/drawing/2014/main" xmlns="" val="20000"/>
                    </a:ext>
                  </a:extLst>
                </a:gridCol>
              </a:tblGrid>
              <a:tr h="674219">
                <a:tc>
                  <a:txBody>
                    <a:bodyPr/>
                    <a:lstStyle/>
                    <a:p>
                      <a:pPr algn="ctr"/>
                      <a:r>
                        <a:rPr lang="en-US" sz="2400" b="0" dirty="0">
                          <a:solidFill>
                            <a:srgbClr val="000000"/>
                          </a:solidFill>
                        </a:rPr>
                        <a:t>5</a:t>
                      </a:r>
                    </a:p>
                  </a:txBody>
                  <a:tcPr anchor="ctr"/>
                </a:tc>
                <a:extLst>
                  <a:ext uri="{0D108BD9-81ED-4DB2-BD59-A6C34878D82A}">
                    <a16:rowId xmlns:a16="http://schemas.microsoft.com/office/drawing/2014/main" xmlns="" val="10000"/>
                  </a:ext>
                </a:extLst>
              </a:tr>
              <a:tr h="674219">
                <a:tc>
                  <a:txBody>
                    <a:bodyPr/>
                    <a:lstStyle/>
                    <a:p>
                      <a:pPr algn="ctr"/>
                      <a:r>
                        <a:rPr lang="en-US" sz="2400" dirty="0"/>
                        <a:t>3</a:t>
                      </a:r>
                    </a:p>
                  </a:txBody>
                  <a:tcPr anchor="ctr"/>
                </a:tc>
                <a:extLst>
                  <a:ext uri="{0D108BD9-81ED-4DB2-BD59-A6C34878D82A}">
                    <a16:rowId xmlns:a16="http://schemas.microsoft.com/office/drawing/2014/main" xmlns="" val="10001"/>
                  </a:ext>
                </a:extLst>
              </a:tr>
              <a:tr h="674219">
                <a:tc>
                  <a:txBody>
                    <a:bodyPr/>
                    <a:lstStyle/>
                    <a:p>
                      <a:pPr algn="ctr"/>
                      <a:r>
                        <a:rPr lang="en-US" sz="2400" dirty="0"/>
                        <a:t>5</a:t>
                      </a:r>
                    </a:p>
                  </a:txBody>
                  <a:tcPr anchor="ctr"/>
                </a:tc>
                <a:extLst>
                  <a:ext uri="{0D108BD9-81ED-4DB2-BD59-A6C34878D82A}">
                    <a16:rowId xmlns:a16="http://schemas.microsoft.com/office/drawing/2014/main" xmlns="" val="10002"/>
                  </a:ext>
                </a:extLst>
              </a:tr>
              <a:tr h="674219">
                <a:tc>
                  <a:txBody>
                    <a:bodyPr/>
                    <a:lstStyle/>
                    <a:p>
                      <a:pPr algn="ctr"/>
                      <a:r>
                        <a:rPr lang="en-US" sz="2400" dirty="0"/>
                        <a:t>10</a:t>
                      </a:r>
                    </a:p>
                  </a:txBody>
                  <a:tcPr anchor="ctr"/>
                </a:tc>
                <a:extLst>
                  <a:ext uri="{0D108BD9-81ED-4DB2-BD59-A6C34878D82A}">
                    <a16:rowId xmlns:a16="http://schemas.microsoft.com/office/drawing/2014/main" xmlns="" val="10003"/>
                  </a:ext>
                </a:extLst>
              </a:tr>
              <a:tr h="674219">
                <a:tc>
                  <a:txBody>
                    <a:bodyPr/>
                    <a:lstStyle/>
                    <a:p>
                      <a:pPr algn="ctr"/>
                      <a:r>
                        <a:rPr lang="en-US" sz="2400" dirty="0"/>
                        <a:t>20</a:t>
                      </a:r>
                    </a:p>
                  </a:txBody>
                  <a:tcPr anchor="ctr"/>
                </a:tc>
                <a:extLst>
                  <a:ext uri="{0D108BD9-81ED-4DB2-BD59-A6C34878D82A}">
                    <a16:rowId xmlns:a16="http://schemas.microsoft.com/office/drawing/2014/main" xmlns="" val="10004"/>
                  </a:ext>
                </a:extLst>
              </a:tr>
            </a:tbl>
          </a:graphicData>
        </a:graphic>
      </p:graphicFrame>
      <p:sp>
        <p:nvSpPr>
          <p:cNvPr id="13" name="Rectangle 12"/>
          <p:cNvSpPr/>
          <p:nvPr/>
        </p:nvSpPr>
        <p:spPr>
          <a:xfrm>
            <a:off x="4794732" y="3764956"/>
            <a:ext cx="354484" cy="461665"/>
          </a:xfrm>
          <a:prstGeom prst="rect">
            <a:avLst/>
          </a:prstGeom>
        </p:spPr>
        <p:txBody>
          <a:bodyPr wrap="none">
            <a:spAutoFit/>
          </a:bodyPr>
          <a:lstStyle/>
          <a:p>
            <a:pPr algn="ctr"/>
            <a:r>
              <a:rPr lang="en-US" sz="2400" b="1" dirty="0"/>
              <a:t>2</a:t>
            </a:r>
          </a:p>
        </p:txBody>
      </p:sp>
      <p:sp>
        <p:nvSpPr>
          <p:cNvPr id="14" name="Plus 13"/>
          <p:cNvSpPr/>
          <p:nvPr/>
        </p:nvSpPr>
        <p:spPr>
          <a:xfrm>
            <a:off x="3973859" y="3596182"/>
            <a:ext cx="822960" cy="822960"/>
          </a:xfrm>
          <a:prstGeom prst="mathPlus">
            <a:avLst/>
          </a:prstGeom>
          <a:ln/>
        </p:spPr>
        <p:style>
          <a:lnRef idx="1">
            <a:schemeClr val="accent1"/>
          </a:lnRef>
          <a:fillRef idx="3">
            <a:schemeClr val="accent1"/>
          </a:fillRef>
          <a:effectRef idx="2">
            <a:schemeClr val="accent1"/>
          </a:effectRef>
          <a:fontRef idx="minor">
            <a:schemeClr val="lt1"/>
          </a:fontRef>
        </p:style>
      </p:sp>
      <p:sp>
        <p:nvSpPr>
          <p:cNvPr id="15" name="Title 1"/>
          <p:cNvSpPr txBox="1">
            <a:spLocks/>
          </p:cNvSpPr>
          <p:nvPr/>
        </p:nvSpPr>
        <p:spPr bwMode="auto">
          <a:xfrm>
            <a:off x="1066800" y="1524000"/>
            <a:ext cx="76200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lang="en-US" sz="2800" dirty="0">
                <a:cs typeface="Times New Roman" pitchFamily="18" charset="0"/>
              </a:rPr>
              <a:t>Inside-out  method</a:t>
            </a:r>
            <a:endParaRPr kumimoji="0" lang="en-US" sz="2800" i="0" u="none" strike="noStrike" kern="0" cap="none" spc="0" normalizeH="0" baseline="0" noProof="0" dirty="0">
              <a:ln>
                <a:noFill/>
              </a:ln>
              <a:solidFill>
                <a:schemeClr val="tx1"/>
              </a:solidFill>
              <a:effectLst/>
              <a:uLnTx/>
              <a:uFillTx/>
              <a:latin typeface="+mj-lt"/>
              <a:ea typeface="+mj-ea"/>
              <a:cs typeface="+mj-cs"/>
            </a:endParaRPr>
          </a:p>
        </p:txBody>
      </p:sp>
      <p:sp>
        <p:nvSpPr>
          <p:cNvPr id="16" name="Slide Number Placeholder 15"/>
          <p:cNvSpPr>
            <a:spLocks noGrp="1"/>
          </p:cNvSpPr>
          <p:nvPr>
            <p:ph type="sldNum" sz="quarter" idx="12"/>
          </p:nvPr>
        </p:nvSpPr>
        <p:spPr/>
        <p:txBody>
          <a:bodyPr/>
          <a:lstStyle/>
          <a:p>
            <a:pPr>
              <a:defRPr/>
            </a:pPr>
            <a:fld id="{10B7B237-B3B9-4095-BFBE-D63CCC3726E2}" type="slidenum">
              <a:rPr lang="en-US" smtClean="0"/>
              <a:pPr>
                <a:defRPr/>
              </a:pPr>
              <a:t>16</a:t>
            </a:fld>
            <a:endParaRPr lang="en-US"/>
          </a:p>
        </p:txBody>
      </p:sp>
    </p:spTree>
    <p:extLst>
      <p:ext uri="{BB962C8B-B14F-4D97-AF65-F5344CB8AC3E}">
        <p14:creationId xmlns:p14="http://schemas.microsoft.com/office/powerpoint/2010/main" val="3595758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Page Rank Algorithm</a:t>
            </a:r>
          </a:p>
        </p:txBody>
      </p:sp>
      <p:sp>
        <p:nvSpPr>
          <p:cNvPr id="3" name="Content Placeholder 2"/>
          <p:cNvSpPr>
            <a:spLocks noGrp="1"/>
          </p:cNvSpPr>
          <p:nvPr>
            <p:ph idx="1"/>
          </p:nvPr>
        </p:nvSpPr>
        <p:spPr/>
        <p:txBody>
          <a:bodyPr>
            <a:normAutofit/>
          </a:bodyPr>
          <a:lstStyle/>
          <a:p>
            <a:r>
              <a:rPr lang="en-US" dirty="0"/>
              <a:t>One iteration of the PageRank algorithm involves taking an estimated Page-Rank vector v and computing the next estimate v′ by</a:t>
            </a:r>
          </a:p>
          <a:p>
            <a:pPr marL="0" indent="0">
              <a:buNone/>
            </a:pPr>
            <a:r>
              <a:rPr lang="en-US" dirty="0"/>
              <a:t>                  v′ = </a:t>
            </a:r>
            <a:r>
              <a:rPr lang="el-GR" dirty="0"/>
              <a:t>β</a:t>
            </a:r>
            <a:r>
              <a:rPr lang="en-US" dirty="0" err="1"/>
              <a:t>Mv</a:t>
            </a:r>
            <a:r>
              <a:rPr lang="en-US" dirty="0"/>
              <a:t> + (1 − </a:t>
            </a:r>
            <a:r>
              <a:rPr lang="el-GR" dirty="0"/>
              <a:t>β)</a:t>
            </a:r>
            <a:r>
              <a:rPr lang="en-US" dirty="0"/>
              <a:t>e/n</a:t>
            </a:r>
          </a:p>
          <a:p>
            <a:r>
              <a:rPr lang="en-US" dirty="0"/>
              <a:t>β is a constant slightly less than 1, e is a vector of all 1’s, and </a:t>
            </a:r>
          </a:p>
          <a:p>
            <a:r>
              <a:rPr lang="en-US" dirty="0"/>
              <a:t>n is the number of nodes in the graph that transition matrix M represents.</a:t>
            </a:r>
          </a:p>
        </p:txBody>
      </p:sp>
    </p:spTree>
    <p:extLst>
      <p:ext uri="{BB962C8B-B14F-4D97-AF65-F5344CB8AC3E}">
        <p14:creationId xmlns:p14="http://schemas.microsoft.com/office/powerpoint/2010/main" val="4001676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Vectors </a:t>
            </a:r>
            <a:r>
              <a:rPr lang="en-US" b="1" dirty="0"/>
              <a:t>v</a:t>
            </a:r>
            <a:r>
              <a:rPr lang="en-US" dirty="0"/>
              <a:t> and </a:t>
            </a:r>
            <a:r>
              <a:rPr lang="en-US" b="1" dirty="0"/>
              <a:t>v’</a:t>
            </a:r>
            <a:r>
              <a:rPr lang="en-US" dirty="0"/>
              <a:t> are too large for Main Memory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sz="2800" dirty="0"/>
                  <a:t>If using the stripe method to partition a matrix and vector that do not fit in main memory, then a vertical stripe from the matrix M and a horizontal stripe from the vector </a:t>
                </a:r>
                <a:r>
                  <a:rPr lang="en-US" sz="2800" b="1" dirty="0"/>
                  <a:t>v</a:t>
                </a:r>
                <a:r>
                  <a:rPr lang="en-US" sz="2800" dirty="0"/>
                  <a:t> will contribute to all components of the result vector </a:t>
                </a:r>
                <a:r>
                  <a:rPr lang="en-US" sz="2800" b="1" dirty="0"/>
                  <a:t>v’</a:t>
                </a:r>
                <a:r>
                  <a:rPr lang="en-US" sz="2800" dirty="0"/>
                  <a:t>. </a:t>
                </a:r>
              </a:p>
              <a:p>
                <a:r>
                  <a:rPr lang="en-US" sz="2800" dirty="0"/>
                  <a:t>Since that vector is the same length as </a:t>
                </a:r>
                <a:r>
                  <a:rPr lang="en-US" sz="2800" b="1" dirty="0"/>
                  <a:t>v</a:t>
                </a:r>
                <a:r>
                  <a:rPr lang="en-US" sz="2800" dirty="0"/>
                  <a:t>, it will not fit in main memory either.</a:t>
                </a:r>
              </a:p>
              <a:p>
                <a:r>
                  <a:rPr lang="en-US" sz="2800" dirty="0"/>
                  <a:t>M is stored column-by-column for efficiency reasons, a column can affect any of the components of </a:t>
                </a:r>
                <a:r>
                  <a:rPr lang="en-US" sz="2800" b="1" dirty="0"/>
                  <a:t>v’</a:t>
                </a:r>
                <a:r>
                  <a:rPr lang="en-US" sz="2800" dirty="0"/>
                  <a:t>. As a result, it is unlikely that when we need to add a term to some component </a:t>
                </a:r>
                <a14:m>
                  <m:oMath xmlns:m="http://schemas.openxmlformats.org/officeDocument/2006/math">
                    <m:sSub>
                      <m:sSubPr>
                        <m:ctrlPr>
                          <a:rPr lang="en-US" sz="2800" b="1" i="1" dirty="0" smtClean="0">
                            <a:latin typeface="Cambria Math"/>
                          </a:rPr>
                        </m:ctrlPr>
                      </m:sSubPr>
                      <m:e>
                        <m:r>
                          <a:rPr lang="en-US" sz="2800" b="1" i="1" dirty="0" smtClean="0">
                            <a:latin typeface="Cambria Math"/>
                          </a:rPr>
                          <m:t>𝒗</m:t>
                        </m:r>
                        <m:r>
                          <a:rPr lang="en-US" sz="2800" b="1" i="1" dirty="0" smtClean="0">
                            <a:latin typeface="Cambria Math"/>
                          </a:rPr>
                          <m:t>′</m:t>
                        </m:r>
                      </m:e>
                      <m:sub>
                        <m:r>
                          <a:rPr lang="en-US" sz="2800" b="1" i="1" dirty="0" smtClean="0">
                            <a:latin typeface="Cambria Math"/>
                          </a:rPr>
                          <m:t>𝒊</m:t>
                        </m:r>
                      </m:sub>
                    </m:sSub>
                  </m:oMath>
                </a14:m>
                <a:r>
                  <a:rPr lang="en-US" sz="2800" dirty="0"/>
                  <a:t> , that component will already be in main memory.</a:t>
                </a:r>
              </a:p>
              <a:p>
                <a:pPr lvl="1"/>
                <a:r>
                  <a:rPr lang="en-US" sz="2400" dirty="0"/>
                  <a:t>Thrashing</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111" t="-2830" r="-1333"/>
                </a:stretch>
              </a:blipFill>
            </p:spPr>
            <p:txBody>
              <a:bodyPr/>
              <a:lstStyle/>
              <a:p>
                <a:r>
                  <a:rPr lang="en-US">
                    <a:noFill/>
                  </a:rPr>
                  <a:t> </a:t>
                </a:r>
              </a:p>
            </p:txBody>
          </p:sp>
        </mc:Fallback>
      </mc:AlternateContent>
    </p:spTree>
    <p:extLst>
      <p:ext uri="{BB962C8B-B14F-4D97-AF65-F5344CB8AC3E}">
        <p14:creationId xmlns:p14="http://schemas.microsoft.com/office/powerpoint/2010/main" val="2220789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Square Blocks, instead of Slices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An additional constraint is that the result vector should be partitioned in the same way as the input vector, so the output may become the input for another iteration of the matrix-vector multiplication.</a:t>
                </a:r>
              </a:p>
              <a:p>
                <a:pPr marL="0" indent="0">
                  <a:buNone/>
                </a:pPr>
                <a:endParaRPr lang="en-US" dirty="0"/>
              </a:p>
              <a:p>
                <a:r>
                  <a:rPr lang="en-US" dirty="0"/>
                  <a:t>An alternative strategy is based on partitioning the matrix into </a:t>
                </a:r>
                <a14:m>
                  <m:oMath xmlns:m="http://schemas.openxmlformats.org/officeDocument/2006/math">
                    <m:sSup>
                      <m:sSupPr>
                        <m:ctrlPr>
                          <a:rPr lang="en-US" i="1">
                            <a:latin typeface="Cambria Math"/>
                          </a:rPr>
                        </m:ctrlPr>
                      </m:sSupPr>
                      <m:e>
                        <m:r>
                          <a:rPr lang="en-US" i="1">
                            <a:latin typeface="Cambria Math" panose="02040503050406030204" pitchFamily="18" charset="0"/>
                          </a:rPr>
                          <m:t>𝑘</m:t>
                        </m:r>
                      </m:e>
                      <m:sup>
                        <m:r>
                          <a:rPr lang="en-US" i="1">
                            <a:latin typeface="Cambria Math" panose="02040503050406030204" pitchFamily="18" charset="0"/>
                          </a:rPr>
                          <m:t>2</m:t>
                        </m:r>
                      </m:sup>
                    </m:sSup>
                  </m:oMath>
                </a14:m>
                <a:r>
                  <a:rPr lang="en-US" dirty="0"/>
                  <a:t> blocks, while the vectors are still partitioned into k stripes.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2830" r="-296"/>
                </a:stretch>
              </a:blipFill>
            </p:spPr>
            <p:txBody>
              <a:bodyPr/>
              <a:lstStyle/>
              <a:p>
                <a:r>
                  <a:rPr lang="en-US">
                    <a:noFill/>
                  </a:rPr>
                  <a:t> </a:t>
                </a:r>
              </a:p>
            </p:txBody>
          </p:sp>
        </mc:Fallback>
      </mc:AlternateContent>
    </p:spTree>
    <p:extLst>
      <p:ext uri="{BB962C8B-B14F-4D97-AF65-F5344CB8AC3E}">
        <p14:creationId xmlns:p14="http://schemas.microsoft.com/office/powerpoint/2010/main" val="3032892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Google implementation of MapReduce</a:t>
            </a:r>
          </a:p>
        </p:txBody>
      </p:sp>
      <p:sp>
        <p:nvSpPr>
          <p:cNvPr id="3" name="Content Placeholder 2"/>
          <p:cNvSpPr>
            <a:spLocks noGrp="1"/>
          </p:cNvSpPr>
          <p:nvPr>
            <p:ph idx="1"/>
          </p:nvPr>
        </p:nvSpPr>
        <p:spPr/>
        <p:txBody>
          <a:bodyPr/>
          <a:lstStyle/>
          <a:p>
            <a:r>
              <a:rPr lang="en-US" dirty="0"/>
              <a:t>created  to execute very large matrix-vector multiplications</a:t>
            </a:r>
          </a:p>
          <a:p>
            <a:r>
              <a:rPr lang="en-US" dirty="0"/>
              <a:t>When ranking of Web pages that goes on at search engines, n is in the tens of billions.</a:t>
            </a:r>
          </a:p>
          <a:p>
            <a:r>
              <a:rPr lang="en-US" dirty="0"/>
              <a:t>Page Rank- iterative algorithm</a:t>
            </a:r>
          </a:p>
          <a:p>
            <a:r>
              <a:rPr lang="en-US" dirty="0"/>
              <a:t>Also, useful for simple (memory-based) recommender systems</a:t>
            </a:r>
          </a:p>
        </p:txBody>
      </p:sp>
    </p:spTree>
    <p:extLst>
      <p:ext uri="{BB962C8B-B14F-4D97-AF65-F5344CB8AC3E}">
        <p14:creationId xmlns:p14="http://schemas.microsoft.com/office/powerpoint/2010/main" val="988266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from </a:t>
            </a:r>
            <a:r>
              <a:rPr lang="en-US" dirty="0" err="1"/>
              <a:t>Rajaraman</a:t>
            </a:r>
            <a:r>
              <a:rPr lang="en-US" dirty="0"/>
              <a:t>, Ullmann</a:t>
            </a:r>
          </a:p>
        </p:txBody>
      </p:sp>
      <p:pic>
        <p:nvPicPr>
          <p:cNvPr id="4" name="Content Placeholder 3" descr="C:\Users\vraghavan\AppData\Local\Microsoft\Windows\Temporary Internet Files\Content.Word\IMG_2350.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32690" y="1600200"/>
            <a:ext cx="7078620" cy="4525963"/>
          </a:xfrm>
          <a:prstGeom prst="rect">
            <a:avLst/>
          </a:prstGeom>
          <a:noFill/>
          <a:ln>
            <a:noFill/>
          </a:ln>
        </p:spPr>
      </p:pic>
    </p:spTree>
    <p:extLst>
      <p:ext uri="{BB962C8B-B14F-4D97-AF65-F5344CB8AC3E}">
        <p14:creationId xmlns:p14="http://schemas.microsoft.com/office/powerpoint/2010/main" val="1377204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Iterative Computation- Square Blocks Method</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77500" lnSpcReduction="20000"/>
              </a:bodyPr>
              <a:lstStyle/>
              <a:p>
                <a:r>
                  <a:rPr lang="en-US" dirty="0"/>
                  <a:t>In this method, we use </a:t>
                </a:r>
                <a14:m>
                  <m:oMath xmlns:m="http://schemas.openxmlformats.org/officeDocument/2006/math">
                    <m:sSup>
                      <m:sSupPr>
                        <m:ctrlPr>
                          <a:rPr lang="en-US" i="1">
                            <a:latin typeface="Cambria Math"/>
                          </a:rPr>
                        </m:ctrlPr>
                      </m:sSupPr>
                      <m:e>
                        <m:r>
                          <a:rPr lang="en-US" i="1">
                            <a:latin typeface="Cambria Math" panose="02040503050406030204" pitchFamily="18" charset="0"/>
                          </a:rPr>
                          <m:t>𝑘</m:t>
                        </m:r>
                      </m:e>
                      <m:sup>
                        <m:r>
                          <a:rPr lang="en-US" i="1">
                            <a:latin typeface="Cambria Math" panose="02040503050406030204" pitchFamily="18" charset="0"/>
                          </a:rPr>
                          <m:t>2</m:t>
                        </m:r>
                      </m:sup>
                    </m:sSup>
                  </m:oMath>
                </a14:m>
                <a:r>
                  <a:rPr lang="en-US" dirty="0"/>
                  <a:t> Map tasks. Each task gets one square of the matrix M, say </a:t>
                </a:r>
                <a14:m>
                  <m:oMath xmlns:m="http://schemas.openxmlformats.org/officeDocument/2006/math">
                    <m:sSub>
                      <m:sSubPr>
                        <m:ctrlPr>
                          <a:rPr lang="en-US" i="1" dirty="0" smtClean="0">
                            <a:latin typeface="Cambria Math"/>
                          </a:rPr>
                        </m:ctrlPr>
                      </m:sSubPr>
                      <m:e>
                        <m:r>
                          <a:rPr lang="en-US" b="0" i="1" dirty="0" smtClean="0">
                            <a:latin typeface="Cambria Math"/>
                          </a:rPr>
                          <m:t>𝑀</m:t>
                        </m:r>
                      </m:e>
                      <m:sub>
                        <m:r>
                          <a:rPr lang="en-US" b="0" i="1" dirty="0" smtClean="0">
                            <a:latin typeface="Cambria Math"/>
                          </a:rPr>
                          <m:t>𝑖𝑗</m:t>
                        </m:r>
                      </m:sub>
                    </m:sSub>
                  </m:oMath>
                </a14:m>
                <a:r>
                  <a:rPr lang="en-US" dirty="0"/>
                  <a:t> , and one stripe of the vector </a:t>
                </a:r>
                <a:r>
                  <a:rPr lang="en-US" b="1" dirty="0"/>
                  <a:t>v</a:t>
                </a:r>
                <a:r>
                  <a:rPr lang="en-US" dirty="0"/>
                  <a:t>, which must be </a:t>
                </a:r>
                <a14:m>
                  <m:oMath xmlns:m="http://schemas.openxmlformats.org/officeDocument/2006/math">
                    <m:sSub>
                      <m:sSubPr>
                        <m:ctrlPr>
                          <a:rPr lang="en-US" b="1" i="1" dirty="0" smtClean="0">
                            <a:latin typeface="Cambria Math"/>
                          </a:rPr>
                        </m:ctrlPr>
                      </m:sSubPr>
                      <m:e>
                        <m:r>
                          <a:rPr lang="en-US" b="1" i="1" dirty="0" smtClean="0">
                            <a:latin typeface="Cambria Math"/>
                          </a:rPr>
                          <m:t>𝒗</m:t>
                        </m:r>
                      </m:e>
                      <m:sub>
                        <m:r>
                          <a:rPr lang="en-US" b="1" i="1" dirty="0" smtClean="0">
                            <a:latin typeface="Cambria Math"/>
                          </a:rPr>
                          <m:t>𝒋</m:t>
                        </m:r>
                      </m:sub>
                    </m:sSub>
                  </m:oMath>
                </a14:m>
                <a:r>
                  <a:rPr lang="en-US" dirty="0"/>
                  <a:t> . Notice that each stripe of the vector is sent to k different Map tasks; </a:t>
                </a:r>
                <a14:m>
                  <m:oMath xmlns:m="http://schemas.openxmlformats.org/officeDocument/2006/math">
                    <m:sSub>
                      <m:sSubPr>
                        <m:ctrlPr>
                          <a:rPr lang="en-US" b="1" i="1" dirty="0">
                            <a:latin typeface="Cambria Math"/>
                          </a:rPr>
                        </m:ctrlPr>
                      </m:sSubPr>
                      <m:e>
                        <m:r>
                          <a:rPr lang="en-US" b="1" i="1" dirty="0" smtClean="0">
                            <a:latin typeface="Cambria Math"/>
                          </a:rPr>
                          <m:t>𝒗</m:t>
                        </m:r>
                      </m:e>
                      <m:sub>
                        <m:r>
                          <a:rPr lang="en-US" b="1" i="1" dirty="0">
                            <a:latin typeface="Cambria Math"/>
                          </a:rPr>
                          <m:t>𝒋</m:t>
                        </m:r>
                      </m:sub>
                    </m:sSub>
                  </m:oMath>
                </a14:m>
                <a:r>
                  <a:rPr lang="en-US" dirty="0"/>
                  <a:t> is sent to the task handling </a:t>
                </a:r>
                <a14:m>
                  <m:oMath xmlns:m="http://schemas.openxmlformats.org/officeDocument/2006/math">
                    <m:sSub>
                      <m:sSubPr>
                        <m:ctrlPr>
                          <a:rPr lang="en-US" i="1" dirty="0">
                            <a:latin typeface="Cambria Math"/>
                          </a:rPr>
                        </m:ctrlPr>
                      </m:sSubPr>
                      <m:e>
                        <m:r>
                          <a:rPr lang="en-US" b="0" i="1" dirty="0" smtClean="0">
                            <a:latin typeface="Cambria Math"/>
                          </a:rPr>
                          <m:t>𝑀</m:t>
                        </m:r>
                      </m:e>
                      <m:sub>
                        <m:r>
                          <a:rPr lang="en-US" i="1" dirty="0">
                            <a:latin typeface="Cambria Math"/>
                          </a:rPr>
                          <m:t>𝑖𝑗</m:t>
                        </m:r>
                      </m:sub>
                    </m:sSub>
                  </m:oMath>
                </a14:m>
                <a:r>
                  <a:rPr lang="en-US" dirty="0"/>
                  <a:t> for each of the k possible values of </a:t>
                </a:r>
                <a:r>
                  <a:rPr lang="en-US" dirty="0" err="1"/>
                  <a:t>i</a:t>
                </a:r>
                <a:r>
                  <a:rPr lang="en-US" dirty="0"/>
                  <a:t>. Thus, </a:t>
                </a:r>
                <a:r>
                  <a:rPr lang="en-US" b="1" dirty="0"/>
                  <a:t>v</a:t>
                </a:r>
                <a:r>
                  <a:rPr lang="en-US" dirty="0"/>
                  <a:t> is transmitted over the network k times. However, each piece of the matrix is sent only once.</a:t>
                </a:r>
              </a:p>
              <a:p>
                <a:pPr marL="0" indent="0">
                  <a:buNone/>
                </a:pPr>
                <a:r>
                  <a:rPr lang="en-US" dirty="0"/>
                  <a:t> </a:t>
                </a:r>
              </a:p>
              <a:p>
                <a:r>
                  <a:rPr lang="en-US" dirty="0"/>
                  <a:t>The advantage of this approach is that we can keep both the </a:t>
                </a:r>
                <a:r>
                  <a:rPr lang="en-US" dirty="0" err="1"/>
                  <a:t>jth</a:t>
                </a:r>
                <a:r>
                  <a:rPr lang="en-US" dirty="0"/>
                  <a:t> stripe of </a:t>
                </a:r>
                <a:r>
                  <a:rPr lang="en-US" b="1" dirty="0"/>
                  <a:t>v</a:t>
                </a:r>
                <a:r>
                  <a:rPr lang="en-US" dirty="0"/>
                  <a:t> and the </a:t>
                </a:r>
                <a:r>
                  <a:rPr lang="en-US" dirty="0" err="1"/>
                  <a:t>ith</a:t>
                </a:r>
                <a:r>
                  <a:rPr lang="en-US" dirty="0"/>
                  <a:t> stripe of </a:t>
                </a:r>
                <a:r>
                  <a:rPr lang="en-US" b="1" dirty="0"/>
                  <a:t>v</a:t>
                </a:r>
                <a:r>
                  <a:rPr lang="en-US" dirty="0"/>
                  <a:t>’ in main memory as we process </a:t>
                </a:r>
                <a14:m>
                  <m:oMath xmlns:m="http://schemas.openxmlformats.org/officeDocument/2006/math">
                    <m:sSub>
                      <m:sSubPr>
                        <m:ctrlPr>
                          <a:rPr lang="en-US" i="1" dirty="0">
                            <a:latin typeface="Cambria Math"/>
                          </a:rPr>
                        </m:ctrlPr>
                      </m:sSubPr>
                      <m:e>
                        <m:r>
                          <a:rPr lang="en-US" i="1" dirty="0">
                            <a:latin typeface="Cambria Math"/>
                          </a:rPr>
                          <m:t>𝑀</m:t>
                        </m:r>
                      </m:e>
                      <m:sub>
                        <m:r>
                          <a:rPr lang="en-US" i="1" dirty="0">
                            <a:latin typeface="Cambria Math"/>
                          </a:rPr>
                          <m:t>𝑖𝑗</m:t>
                        </m:r>
                      </m:sub>
                    </m:sSub>
                  </m:oMath>
                </a14:m>
                <a:r>
                  <a:rPr lang="en-US" dirty="0"/>
                  <a:t>. Note that all terms generated from </a:t>
                </a:r>
                <a14:m>
                  <m:oMath xmlns:m="http://schemas.openxmlformats.org/officeDocument/2006/math">
                    <m:sSub>
                      <m:sSubPr>
                        <m:ctrlPr>
                          <a:rPr lang="en-US" i="1" dirty="0">
                            <a:latin typeface="Cambria Math"/>
                          </a:rPr>
                        </m:ctrlPr>
                      </m:sSubPr>
                      <m:e>
                        <m:r>
                          <a:rPr lang="en-US" i="1" dirty="0">
                            <a:latin typeface="Cambria Math"/>
                          </a:rPr>
                          <m:t>𝑀</m:t>
                        </m:r>
                      </m:e>
                      <m:sub>
                        <m:r>
                          <a:rPr lang="en-US" i="1" dirty="0">
                            <a:latin typeface="Cambria Math"/>
                          </a:rPr>
                          <m:t>𝑖𝑗</m:t>
                        </m:r>
                      </m:sub>
                    </m:sSub>
                  </m:oMath>
                </a14:m>
                <a:r>
                  <a:rPr lang="en-US" dirty="0"/>
                  <a:t> and </a:t>
                </a:r>
                <a14:m>
                  <m:oMath xmlns:m="http://schemas.openxmlformats.org/officeDocument/2006/math">
                    <m:sSub>
                      <m:sSubPr>
                        <m:ctrlPr>
                          <a:rPr lang="en-US" b="1" i="1" dirty="0">
                            <a:latin typeface="Cambria Math"/>
                          </a:rPr>
                        </m:ctrlPr>
                      </m:sSubPr>
                      <m:e>
                        <m:r>
                          <a:rPr lang="en-US" b="1" i="1" dirty="0" smtClean="0">
                            <a:latin typeface="Cambria Math"/>
                          </a:rPr>
                          <m:t>𝒗</m:t>
                        </m:r>
                      </m:e>
                      <m:sub>
                        <m:r>
                          <a:rPr lang="en-US" b="1" i="1" dirty="0">
                            <a:latin typeface="Cambria Math"/>
                          </a:rPr>
                          <m:t>𝒋</m:t>
                        </m:r>
                      </m:sub>
                    </m:sSub>
                  </m:oMath>
                </a14:m>
                <a:r>
                  <a:rPr lang="en-US" dirty="0"/>
                  <a:t> contribute to </a:t>
                </a:r>
                <a14:m>
                  <m:oMath xmlns:m="http://schemas.openxmlformats.org/officeDocument/2006/math">
                    <m:sSub>
                      <m:sSubPr>
                        <m:ctrlPr>
                          <a:rPr lang="en-US" b="1" i="1" dirty="0">
                            <a:latin typeface="Cambria Math"/>
                          </a:rPr>
                        </m:ctrlPr>
                      </m:sSubPr>
                      <m:e>
                        <m:r>
                          <a:rPr lang="en-US" b="1" i="1" dirty="0" smtClean="0">
                            <a:latin typeface="Cambria Math"/>
                          </a:rPr>
                          <m:t>𝒗</m:t>
                        </m:r>
                        <m:r>
                          <a:rPr lang="en-US" b="1" i="1" dirty="0" smtClean="0">
                            <a:latin typeface="Cambria Math"/>
                          </a:rPr>
                          <m:t>′</m:t>
                        </m:r>
                      </m:e>
                      <m:sub>
                        <m:r>
                          <a:rPr lang="en-US" b="1" i="1" dirty="0">
                            <a:latin typeface="Cambria Math"/>
                          </a:rPr>
                          <m:t>𝒊</m:t>
                        </m:r>
                      </m:sub>
                    </m:sSub>
                  </m:oMath>
                </a14:m>
                <a:r>
                  <a:rPr lang="en-US" dirty="0"/>
                  <a:t> and no other stripe of </a:t>
                </a:r>
                <a:r>
                  <a:rPr lang="en-US" b="1" dirty="0" smtClean="0"/>
                  <a:t>v’</a:t>
                </a:r>
                <a:r>
                  <a:rPr lang="en-US" dirty="0" smtClean="0"/>
                  <a:t>.</a:t>
                </a:r>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37" t="-2426" r="-1704"/>
                </a:stretch>
              </a:blipFill>
            </p:spPr>
            <p:txBody>
              <a:bodyPr/>
              <a:lstStyle/>
              <a:p>
                <a:r>
                  <a:rPr lang="en-US">
                    <a:noFill/>
                  </a:rPr>
                  <a:t> </a:t>
                </a:r>
              </a:p>
            </p:txBody>
          </p:sp>
        </mc:Fallback>
      </mc:AlternateContent>
    </p:spTree>
    <p:extLst>
      <p:ext uri="{BB962C8B-B14F-4D97-AF65-F5344CB8AC3E}">
        <p14:creationId xmlns:p14="http://schemas.microsoft.com/office/powerpoint/2010/main" val="1000074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Matrix-Matrix Multiplication using MapReduce</a:t>
            </a:r>
          </a:p>
        </p:txBody>
      </p:sp>
      <p:sp>
        <p:nvSpPr>
          <p:cNvPr id="3" name="Content Placeholder 2"/>
          <p:cNvSpPr>
            <a:spLocks noGrp="1"/>
          </p:cNvSpPr>
          <p:nvPr>
            <p:ph idx="1"/>
          </p:nvPr>
        </p:nvSpPr>
        <p:spPr/>
        <p:txBody>
          <a:bodyPr/>
          <a:lstStyle/>
          <a:p>
            <a:r>
              <a:rPr lang="en-US" dirty="0"/>
              <a:t>Like Natural Join Operation</a:t>
            </a:r>
          </a:p>
        </p:txBody>
      </p:sp>
    </p:spTree>
    <p:extLst>
      <p:ext uri="{BB962C8B-B14F-4D97-AF65-F5344CB8AC3E}">
        <p14:creationId xmlns:p14="http://schemas.microsoft.com/office/powerpoint/2010/main" val="164808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Alternating Least Squares (ALS) Recommender Algorithm</a:t>
            </a:r>
          </a:p>
        </p:txBody>
      </p:sp>
      <p:pic>
        <p:nvPicPr>
          <p:cNvPr id="3" name="Picture 2"/>
          <p:cNvPicPr>
            <a:picLocks noChangeAspect="1"/>
          </p:cNvPicPr>
          <p:nvPr/>
        </p:nvPicPr>
        <p:blipFill>
          <a:blip r:embed="rId2"/>
          <a:stretch>
            <a:fillRect/>
          </a:stretch>
        </p:blipFill>
        <p:spPr>
          <a:xfrm>
            <a:off x="225243" y="2362200"/>
            <a:ext cx="8918757" cy="3051334"/>
          </a:xfrm>
          <a:prstGeom prst="rect">
            <a:avLst/>
          </a:prstGeom>
        </p:spPr>
      </p:pic>
    </p:spTree>
    <p:extLst>
      <p:ext uri="{BB962C8B-B14F-4D97-AF65-F5344CB8AC3E}">
        <p14:creationId xmlns:p14="http://schemas.microsoft.com/office/powerpoint/2010/main" val="3904364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Matrix A represents a typical user-product-rating model</a:t>
            </a:r>
          </a:p>
          <a:p>
            <a:endParaRPr lang="en-US" dirty="0"/>
          </a:p>
          <a:p>
            <a:r>
              <a:rPr lang="en-US" dirty="0"/>
              <a:t>The algorithm tries to derive a set of latent factors (like tastes) from the user-product-rating matrix from matrix A.</a:t>
            </a:r>
          </a:p>
          <a:p>
            <a:endParaRPr lang="en-US" dirty="0"/>
          </a:p>
          <a:p>
            <a:r>
              <a:rPr lang="en-US" dirty="0"/>
              <a:t>So matrix X can be viewed as user-taste matrix</a:t>
            </a:r>
          </a:p>
          <a:p>
            <a:pPr marL="0" indent="0">
              <a:buNone/>
            </a:pPr>
            <a:r>
              <a:rPr lang="en-US" dirty="0"/>
              <a:t>    And matrix Y can be viewed as a product-taste   </a:t>
            </a:r>
          </a:p>
          <a:p>
            <a:pPr marL="0" indent="0">
              <a:buNone/>
            </a:pPr>
            <a:r>
              <a:rPr lang="en-US" dirty="0"/>
              <a:t>    matrix  </a:t>
            </a:r>
          </a:p>
        </p:txBody>
      </p:sp>
    </p:spTree>
    <p:extLst>
      <p:ext uri="{BB962C8B-B14F-4D97-AF65-F5344CB8AC3E}">
        <p14:creationId xmlns:p14="http://schemas.microsoft.com/office/powerpoint/2010/main" val="19235398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1"/>
            <a:ext cx="8229600" cy="609600"/>
          </a:xfrm>
        </p:spPr>
        <p:txBody>
          <a:bodyPr/>
          <a:lstStyle/>
          <a:p>
            <a:r>
              <a:rPr lang="en-US" dirty="0"/>
              <a:t>Objective Function</a:t>
            </a:r>
          </a:p>
        </p:txBody>
      </p:sp>
      <mc:AlternateContent xmlns:mc="http://schemas.openxmlformats.org/markup-compatibility/2006" xmlns:a14="http://schemas.microsoft.com/office/drawing/2010/main">
        <mc:Choice Requires="a14">
          <p:sp>
            <p:nvSpPr>
              <p:cNvPr id="4" name="TextBox 3"/>
              <p:cNvSpPr txBox="1"/>
              <p:nvPr/>
            </p:nvSpPr>
            <p:spPr>
              <a:xfrm>
                <a:off x="2568388" y="2197205"/>
                <a:ext cx="3124200" cy="6347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𝑚𝑖𝑛𝑖𝑚𝑖𝑧𝑒</m:t>
                      </m:r>
                      <m:r>
                        <a:rPr lang="en-US" b="0" i="1" smtClean="0">
                          <a:latin typeface="Cambria Math"/>
                        </a:rPr>
                        <m:t> </m:t>
                      </m:r>
                      <m:f>
                        <m:fPr>
                          <m:ctrlPr>
                            <a:rPr lang="en-US" b="0" i="1" smtClean="0">
                              <a:latin typeface="Cambria Math"/>
                            </a:rPr>
                          </m:ctrlPr>
                        </m:fPr>
                        <m:num>
                          <m:r>
                            <a:rPr lang="en-US" b="0" i="1" smtClean="0">
                              <a:latin typeface="Cambria Math"/>
                            </a:rPr>
                            <m:t>1</m:t>
                          </m:r>
                        </m:num>
                        <m:den>
                          <m:r>
                            <a:rPr lang="en-US" b="0" i="1" smtClean="0">
                              <a:latin typeface="Cambria Math"/>
                            </a:rPr>
                            <m:t>2</m:t>
                          </m:r>
                        </m:den>
                      </m:f>
                      <m:sSup>
                        <m:sSupPr>
                          <m:ctrlPr>
                            <a:rPr lang="en-US" b="0" i="1" smtClean="0">
                              <a:latin typeface="Cambria Math"/>
                            </a:rPr>
                          </m:ctrlPr>
                        </m:sSupPr>
                        <m:e>
                          <m:r>
                            <a:rPr lang="en-US" i="1">
                              <a:latin typeface="Cambria Math"/>
                            </a:rPr>
                            <m:t>|</m:t>
                          </m:r>
                          <m:d>
                            <m:dPr>
                              <m:begChr m:val="|"/>
                              <m:endChr m:val="|"/>
                              <m:ctrlPr>
                                <a:rPr lang="en-US" i="1">
                                  <a:latin typeface="Cambria Math"/>
                                </a:rPr>
                              </m:ctrlPr>
                            </m:dPr>
                            <m:e>
                              <m:r>
                                <a:rPr lang="en-US" i="1">
                                  <a:latin typeface="Cambria Math"/>
                                </a:rPr>
                                <m:t>𝐴</m:t>
                              </m:r>
                              <m:r>
                                <a:rPr lang="en-US" i="1">
                                  <a:latin typeface="Cambria Math"/>
                                </a:rPr>
                                <m:t>−</m:t>
                              </m:r>
                              <m:r>
                                <a:rPr lang="en-US" i="1">
                                  <a:latin typeface="Cambria Math"/>
                                </a:rPr>
                                <m:t>𝑋</m:t>
                              </m:r>
                              <m:sSup>
                                <m:sSupPr>
                                  <m:ctrlPr>
                                    <a:rPr lang="en-US" i="1">
                                      <a:latin typeface="Cambria Math"/>
                                    </a:rPr>
                                  </m:ctrlPr>
                                </m:sSupPr>
                                <m:e>
                                  <m:r>
                                    <a:rPr lang="en-US" i="1">
                                      <a:latin typeface="Cambria Math"/>
                                    </a:rPr>
                                    <m:t>𝑌</m:t>
                                  </m:r>
                                </m:e>
                                <m:sup>
                                  <m:r>
                                    <a:rPr lang="en-US" i="1">
                                      <a:latin typeface="Cambria Math"/>
                                    </a:rPr>
                                    <m:t>𝑇</m:t>
                                  </m:r>
                                </m:sup>
                              </m:sSup>
                            </m:e>
                          </m:d>
                          <m:r>
                            <a:rPr lang="en-US" i="1">
                              <a:latin typeface="Cambria Math"/>
                            </a:rPr>
                            <m:t>|</m:t>
                          </m:r>
                        </m:e>
                        <m:sup>
                          <m:r>
                            <a:rPr lang="en-US" b="0" i="1" smtClean="0">
                              <a:latin typeface="Cambria Math"/>
                            </a:rPr>
                            <m:t>2</m:t>
                          </m:r>
                        </m:sup>
                      </m:sSup>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2568388" y="2197205"/>
                <a:ext cx="3124200" cy="634789"/>
              </a:xfrm>
              <a:prstGeom prst="rect">
                <a:avLst/>
              </a:prstGeom>
              <a:blipFill rotWithShape="1">
                <a:blip r:embed="rId2"/>
                <a:stretch>
                  <a:fillRect/>
                </a:stretch>
              </a:blipFill>
            </p:spPr>
            <p:txBody>
              <a:bodyPr/>
              <a:lstStyle/>
              <a:p>
                <a:r>
                  <a:rPr lang="en-US">
                    <a:noFill/>
                  </a:rPr>
                  <a:t> </a:t>
                </a:r>
              </a:p>
            </p:txBody>
          </p:sp>
        </mc:Fallback>
      </mc:AlternateContent>
      <p:sp>
        <p:nvSpPr>
          <p:cNvPr id="6" name="Content Placeholder 2"/>
          <p:cNvSpPr txBox="1">
            <a:spLocks/>
          </p:cNvSpPr>
          <p:nvPr/>
        </p:nvSpPr>
        <p:spPr>
          <a:xfrm>
            <a:off x="457200" y="2971800"/>
            <a:ext cx="82296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Only check observed ratings</a:t>
            </a:r>
          </a:p>
        </p:txBody>
      </p:sp>
      <mc:AlternateContent xmlns:mc="http://schemas.openxmlformats.org/markup-compatibility/2006" xmlns:a14="http://schemas.microsoft.com/office/drawing/2010/main">
        <mc:Choice Requires="a14">
          <p:sp>
            <p:nvSpPr>
              <p:cNvPr id="7" name="TextBox 6"/>
              <p:cNvSpPr txBox="1"/>
              <p:nvPr/>
            </p:nvSpPr>
            <p:spPr>
              <a:xfrm>
                <a:off x="2568388" y="3733800"/>
                <a:ext cx="3124200" cy="8002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𝑚𝑖𝑛𝑖𝑚𝑖𝑧𝑒</m:t>
                      </m:r>
                      <m:r>
                        <a:rPr lang="en-US" b="0" i="1" smtClean="0">
                          <a:latin typeface="Cambria Math"/>
                        </a:rPr>
                        <m:t> </m:t>
                      </m:r>
                      <m:f>
                        <m:fPr>
                          <m:ctrlPr>
                            <a:rPr lang="en-US" b="0" i="1" smtClean="0">
                              <a:latin typeface="Cambria Math"/>
                            </a:rPr>
                          </m:ctrlPr>
                        </m:fPr>
                        <m:num>
                          <m:r>
                            <a:rPr lang="en-US" b="0" i="1" smtClean="0">
                              <a:latin typeface="Cambria Math"/>
                            </a:rPr>
                            <m:t>1</m:t>
                          </m:r>
                        </m:num>
                        <m:den>
                          <m:r>
                            <a:rPr lang="en-US" b="0" i="1" smtClean="0">
                              <a:latin typeface="Cambria Math"/>
                            </a:rPr>
                            <m:t>2</m:t>
                          </m:r>
                        </m:den>
                      </m:f>
                      <m:nary>
                        <m:naryPr>
                          <m:chr m:val="∑"/>
                          <m:supHide m:val="on"/>
                          <m:ctrlPr>
                            <a:rPr lang="en-US" b="0" i="1" smtClean="0">
                              <a:latin typeface="Cambria Math"/>
                            </a:rPr>
                          </m:ctrlPr>
                        </m:naryPr>
                        <m:sub>
                          <m:r>
                            <m:rPr>
                              <m:brk m:alnAt="7"/>
                            </m:rPr>
                            <a:rPr lang="en-US" b="0" i="1" smtClean="0">
                              <a:latin typeface="Cambria Math"/>
                            </a:rPr>
                            <m:t>(</m:t>
                          </m:r>
                          <m:r>
                            <a:rPr lang="en-US" b="0" i="1" smtClean="0">
                              <a:latin typeface="Cambria Math"/>
                            </a:rPr>
                            <m:t>𝑖</m:t>
                          </m:r>
                          <m:r>
                            <a:rPr lang="en-US" b="0" i="1" smtClean="0">
                              <a:latin typeface="Cambria Math"/>
                            </a:rPr>
                            <m:t>,</m:t>
                          </m:r>
                          <m:r>
                            <a:rPr lang="en-US" b="0" i="1" smtClean="0">
                              <a:latin typeface="Cambria Math"/>
                            </a:rPr>
                            <m:t>𝑗</m:t>
                          </m:r>
                          <m:r>
                            <a:rPr lang="en-US" b="0" i="1" smtClean="0">
                              <a:latin typeface="Cambria Math"/>
                            </a:rPr>
                            <m:t>)∈</m:t>
                          </m:r>
                          <m:r>
                            <m:rPr>
                              <m:sty m:val="p"/>
                            </m:rPr>
                            <a:rPr lang="el-GR" b="0" i="1" smtClean="0">
                              <a:latin typeface="Cambria Math"/>
                              <a:ea typeface="Cambria Math"/>
                            </a:rPr>
                            <m:t>Ω</m:t>
                          </m:r>
                        </m:sub>
                        <m:sup/>
                        <m:e>
                          <m:sSup>
                            <m:sSupPr>
                              <m:ctrlPr>
                                <a:rPr lang="en-US" b="0" i="1" smtClean="0">
                                  <a:latin typeface="Cambria Math"/>
                                </a:rPr>
                              </m:ctrlPr>
                            </m:sSupPr>
                            <m:e>
                              <m:r>
                                <a:rPr lang="en-US" b="0" i="1" smtClean="0">
                                  <a:latin typeface="Cambria Math"/>
                                </a:rPr>
                                <m:t>(</m:t>
                              </m:r>
                              <m:sSubSup>
                                <m:sSubSupPr>
                                  <m:ctrlPr>
                                    <a:rPr lang="en-US" b="0" i="1" smtClean="0">
                                      <a:latin typeface="Cambria Math"/>
                                    </a:rPr>
                                  </m:ctrlPr>
                                </m:sSubSupPr>
                                <m:e>
                                  <m:r>
                                    <a:rPr lang="en-US" b="0" i="1" smtClean="0">
                                      <a:latin typeface="Cambria Math"/>
                                    </a:rPr>
                                    <m:t>𝑎</m:t>
                                  </m:r>
                                </m:e>
                                <m:sub>
                                  <m:sSup>
                                    <m:sSupPr>
                                      <m:ctrlPr>
                                        <a:rPr lang="en-US" b="0" i="1" smtClean="0">
                                          <a:latin typeface="Cambria Math"/>
                                        </a:rPr>
                                      </m:ctrlPr>
                                    </m:sSupPr>
                                    <m:e>
                                      <m:r>
                                        <a:rPr lang="en-US" b="0" i="1" smtClean="0">
                                          <a:latin typeface="Cambria Math"/>
                                        </a:rPr>
                                        <m:t>𝑖</m:t>
                                      </m:r>
                                      <m:r>
                                        <a:rPr lang="en-US" b="0" i="1" smtClean="0">
                                          <a:latin typeface="Cambria Math"/>
                                        </a:rPr>
                                        <m:t>,</m:t>
                                      </m:r>
                                      <m:r>
                                        <a:rPr lang="en-US" b="0" i="1" smtClean="0">
                                          <a:latin typeface="Cambria Math"/>
                                        </a:rPr>
                                        <m:t>𝑗</m:t>
                                      </m:r>
                                    </m:e>
                                    <m:sup/>
                                  </m:sSup>
                                </m:sub>
                                <m:sup/>
                              </m:sSubSup>
                              <m:r>
                                <a:rPr lang="en-US" b="0" i="1" smtClean="0">
                                  <a:latin typeface="Cambria Math"/>
                                </a:rPr>
                                <m:t>−</m:t>
                              </m:r>
                              <m:sSup>
                                <m:sSupPr>
                                  <m:ctrlPr>
                                    <a:rPr lang="en-US" b="0" i="1" smtClean="0">
                                      <a:latin typeface="Cambria Math"/>
                                    </a:rPr>
                                  </m:ctrlPr>
                                </m:sSupPr>
                                <m:e>
                                  <m:sSubSup>
                                    <m:sSubSupPr>
                                      <m:ctrlPr>
                                        <a:rPr lang="en-US" i="1">
                                          <a:latin typeface="Cambria Math"/>
                                        </a:rPr>
                                      </m:ctrlPr>
                                    </m:sSubSupPr>
                                    <m:e>
                                      <m:r>
                                        <a:rPr lang="en-US" i="1">
                                          <a:latin typeface="Cambria Math"/>
                                        </a:rPr>
                                        <m:t>𝑥</m:t>
                                      </m:r>
                                    </m:e>
                                    <m:sub>
                                      <m:r>
                                        <a:rPr lang="en-US" i="1">
                                          <a:latin typeface="Cambria Math"/>
                                        </a:rPr>
                                        <m:t>𝑖</m:t>
                                      </m:r>
                                    </m:sub>
                                    <m:sup/>
                                  </m:sSubSup>
                                </m:e>
                                <m:sup>
                                  <m:r>
                                    <a:rPr lang="en-US" b="0" i="1" smtClean="0">
                                      <a:latin typeface="Cambria Math"/>
                                    </a:rPr>
                                    <m:t>𝑇</m:t>
                                  </m:r>
                                </m:sup>
                              </m:sSup>
                              <m:sSubSup>
                                <m:sSubSupPr>
                                  <m:ctrlPr>
                                    <a:rPr lang="en-US" i="1">
                                      <a:latin typeface="Cambria Math"/>
                                    </a:rPr>
                                  </m:ctrlPr>
                                </m:sSubSupPr>
                                <m:e>
                                  <m:r>
                                    <a:rPr lang="en-US" b="0" i="1" smtClean="0">
                                      <a:latin typeface="Cambria Math"/>
                                    </a:rPr>
                                    <m:t>𝑦</m:t>
                                  </m:r>
                                </m:e>
                                <m:sub>
                                  <m:r>
                                    <a:rPr lang="en-US" b="0" i="1" smtClean="0">
                                      <a:latin typeface="Cambria Math"/>
                                    </a:rPr>
                                    <m:t>𝑗</m:t>
                                  </m:r>
                                </m:sub>
                                <m:sup/>
                              </m:sSubSup>
                              <m:r>
                                <a:rPr lang="en-US" b="0" i="1" smtClean="0">
                                  <a:latin typeface="Cambria Math"/>
                                </a:rPr>
                                <m:t>)</m:t>
                              </m:r>
                            </m:e>
                            <m:sup>
                              <m:r>
                                <a:rPr lang="en-US" b="0" i="1" smtClean="0">
                                  <a:latin typeface="Cambria Math"/>
                                </a:rPr>
                                <m:t>2</m:t>
                              </m:r>
                            </m:sup>
                          </m:sSup>
                        </m:e>
                      </m:nary>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2568388" y="3733800"/>
                <a:ext cx="3124200" cy="800219"/>
              </a:xfrm>
              <a:prstGeom prst="rect">
                <a:avLst/>
              </a:prstGeom>
              <a:blipFill rotWithShape="1">
                <a:blip r:embed="rId3"/>
                <a:stretch>
                  <a:fillRect r="-8382"/>
                </a:stretch>
              </a:blipFill>
            </p:spPr>
            <p:txBody>
              <a:bodyPr/>
              <a:lstStyle/>
              <a:p>
                <a:r>
                  <a:rPr lang="en-US">
                    <a:noFill/>
                  </a:rPr>
                  <a:t> </a:t>
                </a:r>
              </a:p>
            </p:txBody>
          </p:sp>
        </mc:Fallback>
      </mc:AlternateContent>
      <p:sp>
        <p:nvSpPr>
          <p:cNvPr id="8" name="Content Placeholder 2"/>
          <p:cNvSpPr txBox="1">
            <a:spLocks/>
          </p:cNvSpPr>
          <p:nvPr/>
        </p:nvSpPr>
        <p:spPr>
          <a:xfrm>
            <a:off x="457200" y="4800600"/>
            <a:ext cx="8229600" cy="144780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If we fix X, the objective function becomes a convex.  Then we can calculate the gradient to find Y</a:t>
            </a:r>
          </a:p>
          <a:p>
            <a:r>
              <a:rPr lang="en-US" dirty="0"/>
              <a:t>If we fix Y, we can calculate the gradient to find X  </a:t>
            </a:r>
          </a:p>
        </p:txBody>
      </p:sp>
    </p:spTree>
    <p:extLst>
      <p:ext uri="{BB962C8B-B14F-4D97-AF65-F5344CB8AC3E}">
        <p14:creationId xmlns:p14="http://schemas.microsoft.com/office/powerpoint/2010/main" val="937073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Iterative Training Algorithm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Given Y, you can Solve X</a:t>
                </a:r>
              </a:p>
              <a:p>
                <a:pPr marL="0" indent="0">
                  <a:buNone/>
                </a:pPr>
                <a:r>
                  <a:rPr lang="en-US" dirty="0"/>
                  <a:t>  </a:t>
                </a:r>
              </a:p>
              <a:p>
                <a:pPr marL="0" indent="0">
                  <a:buNone/>
                </a:pPr>
                <a:r>
                  <a:rPr lang="en-US" dirty="0"/>
                  <a:t>    X</a:t>
                </a:r>
                <a:r>
                  <a:rPr lang="en-US" baseline="-25000" dirty="0"/>
                  <a:t>i </a:t>
                </a:r>
                <a:r>
                  <a:rPr lang="en-US" dirty="0"/>
                  <a:t>= A</a:t>
                </a:r>
                <a14:m>
                  <m:oMath xmlns:m="http://schemas.openxmlformats.org/officeDocument/2006/math">
                    <m:sSub>
                      <m:sSubPr>
                        <m:ctrlPr>
                          <a:rPr lang="en-US" i="1" dirty="0" smtClean="0">
                            <a:latin typeface="Cambria Math"/>
                          </a:rPr>
                        </m:ctrlPr>
                      </m:sSubPr>
                      <m:e>
                        <m:r>
                          <a:rPr lang="en-US" b="0" i="1" dirty="0" smtClean="0">
                            <a:latin typeface="Cambria Math"/>
                          </a:rPr>
                          <m:t>𝑌</m:t>
                        </m:r>
                      </m:e>
                      <m:sub>
                        <m:r>
                          <a:rPr lang="en-US" b="0" i="1" dirty="0" smtClean="0">
                            <a:latin typeface="Cambria Math"/>
                          </a:rPr>
                          <m:t>𝑖</m:t>
                        </m:r>
                        <m:r>
                          <a:rPr lang="en-US" b="0" i="1" dirty="0" smtClean="0">
                            <a:latin typeface="Cambria Math"/>
                          </a:rPr>
                          <m:t>−1</m:t>
                        </m:r>
                      </m:sub>
                    </m:sSub>
                  </m:oMath>
                </a14:m>
                <a:r>
                  <a:rPr lang="en-US" dirty="0"/>
                  <a:t>(</a:t>
                </a:r>
                <a14:m>
                  <m:oMath xmlns:m="http://schemas.openxmlformats.org/officeDocument/2006/math">
                    <m:sSub>
                      <m:sSubPr>
                        <m:ctrlPr>
                          <a:rPr lang="en-US" i="1" dirty="0">
                            <a:latin typeface="Cambria Math"/>
                          </a:rPr>
                        </m:ctrlPr>
                      </m:sSubPr>
                      <m:e>
                        <m:r>
                          <a:rPr lang="en-US" i="1" dirty="0">
                            <a:latin typeface="Cambria Math"/>
                          </a:rPr>
                          <m:t>𝑌</m:t>
                        </m:r>
                      </m:e>
                      <m:sub>
                        <m:r>
                          <a:rPr lang="en-US" i="1" dirty="0">
                            <a:latin typeface="Cambria Math"/>
                          </a:rPr>
                          <m:t>𝑖</m:t>
                        </m:r>
                        <m:r>
                          <a:rPr lang="en-US" i="1" dirty="0">
                            <a:latin typeface="Cambria Math"/>
                          </a:rPr>
                          <m:t>−1</m:t>
                        </m:r>
                      </m:sub>
                    </m:sSub>
                  </m:oMath>
                </a14:m>
                <a:r>
                  <a:rPr lang="en-US" baseline="30000" dirty="0"/>
                  <a:t>T</a:t>
                </a:r>
                <a14:m>
                  <m:oMath xmlns:m="http://schemas.openxmlformats.org/officeDocument/2006/math">
                    <m:sSub>
                      <m:sSubPr>
                        <m:ctrlPr>
                          <a:rPr lang="en-US" i="1" dirty="0">
                            <a:latin typeface="Cambria Math"/>
                          </a:rPr>
                        </m:ctrlPr>
                      </m:sSubPr>
                      <m:e>
                        <m:r>
                          <a:rPr lang="en-US" i="1" dirty="0">
                            <a:latin typeface="Cambria Math"/>
                          </a:rPr>
                          <m:t>𝑌</m:t>
                        </m:r>
                      </m:e>
                      <m:sub>
                        <m:r>
                          <a:rPr lang="en-US" i="1" dirty="0">
                            <a:latin typeface="Cambria Math"/>
                          </a:rPr>
                          <m:t>𝑖</m:t>
                        </m:r>
                        <m:r>
                          <a:rPr lang="en-US" i="1" dirty="0">
                            <a:latin typeface="Cambria Math"/>
                          </a:rPr>
                          <m:t>−1</m:t>
                        </m:r>
                      </m:sub>
                    </m:sSub>
                  </m:oMath>
                </a14:m>
                <a:r>
                  <a:rPr lang="en-US" dirty="0"/>
                  <a:t>)</a:t>
                </a:r>
                <a:r>
                  <a:rPr lang="en-US" baseline="30000" dirty="0"/>
                  <a:t>-1</a:t>
                </a:r>
              </a:p>
              <a:p>
                <a:pPr marL="0" indent="0">
                  <a:buNone/>
                </a:pPr>
                <a:endParaRPr lang="en-US" baseline="30000" dirty="0"/>
              </a:p>
              <a:p>
                <a:r>
                  <a:rPr lang="en-US" dirty="0"/>
                  <a:t>The algorithm works in the following way:</a:t>
                </a:r>
              </a:p>
              <a:p>
                <a:pPr marL="0" indent="0">
                  <a:buNone/>
                </a:pPr>
                <a:r>
                  <a:rPr lang="en-US" sz="2800" dirty="0"/>
                  <a:t>     Y</a:t>
                </a:r>
                <a:r>
                  <a:rPr lang="en-US" sz="2800" baseline="-25000" dirty="0"/>
                  <a:t>0 </a:t>
                </a:r>
                <a:r>
                  <a:rPr lang="en-US" sz="2800" dirty="0"/>
                  <a:t>-&gt; X</a:t>
                </a:r>
                <a:r>
                  <a:rPr lang="en-US" sz="2800" baseline="-25000" dirty="0"/>
                  <a:t>1 </a:t>
                </a:r>
                <a:r>
                  <a:rPr lang="en-US" sz="2800" dirty="0"/>
                  <a:t>-&gt; Y</a:t>
                </a:r>
                <a:r>
                  <a:rPr lang="en-US" sz="2800" baseline="-25000" dirty="0"/>
                  <a:t>1</a:t>
                </a:r>
                <a:r>
                  <a:rPr lang="en-US" sz="2800" dirty="0"/>
                  <a:t> -&gt; X</a:t>
                </a:r>
                <a:r>
                  <a:rPr lang="en-US" sz="2800" baseline="-25000" dirty="0"/>
                  <a:t>2 </a:t>
                </a:r>
                <a:r>
                  <a:rPr lang="en-US" sz="2800" dirty="0"/>
                  <a:t>-&gt; Y</a:t>
                </a:r>
                <a:r>
                  <a:rPr lang="en-US" sz="2800" baseline="-25000" dirty="0"/>
                  <a:t>2 </a:t>
                </a:r>
                <a:r>
                  <a:rPr lang="en-US" sz="2800" dirty="0"/>
                  <a:t>-&gt; …   </a:t>
                </a:r>
              </a:p>
              <a:p>
                <a:pPr marL="0" indent="0">
                  <a:buNone/>
                </a:pPr>
                <a:r>
                  <a:rPr lang="en-US" sz="2800" dirty="0"/>
                  <a:t>     Till the squared difference is small enough</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a:stretch>
              </a:blipFill>
            </p:spPr>
            <p:txBody>
              <a:bodyPr/>
              <a:lstStyle/>
              <a:p>
                <a:r>
                  <a:rPr lang="en-US">
                    <a:noFill/>
                  </a:rPr>
                  <a:t> </a:t>
                </a:r>
              </a:p>
            </p:txBody>
          </p:sp>
        </mc:Fallback>
      </mc:AlternateContent>
    </p:spTree>
    <p:extLst>
      <p:ext uri="{BB962C8B-B14F-4D97-AF65-F5344CB8AC3E}">
        <p14:creationId xmlns:p14="http://schemas.microsoft.com/office/powerpoint/2010/main" val="2016458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Statement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en-US" dirty="0"/>
                  <a:t>Given,</a:t>
                </a:r>
              </a:p>
              <a:p>
                <a:r>
                  <a:rPr lang="en-US" dirty="0"/>
                  <a:t>n × n matrix </a:t>
                </a:r>
                <a:r>
                  <a:rPr lang="en-US" b="1" dirty="0"/>
                  <a:t>M</a:t>
                </a:r>
                <a:r>
                  <a:rPr lang="en-US" dirty="0"/>
                  <a:t>, whose </a:t>
                </a:r>
                <a:r>
                  <a:rPr lang="en-US" i="1" dirty="0"/>
                  <a:t>element</a:t>
                </a:r>
                <a:r>
                  <a:rPr lang="en-US" dirty="0"/>
                  <a:t> in row </a:t>
                </a:r>
                <a:r>
                  <a:rPr lang="en-US" dirty="0" err="1"/>
                  <a:t>i</a:t>
                </a:r>
                <a:r>
                  <a:rPr lang="en-US" dirty="0"/>
                  <a:t> and column j will be denoted </a:t>
                </a:r>
                <a14:m>
                  <m:oMath xmlns:m="http://schemas.openxmlformats.org/officeDocument/2006/math">
                    <m:sSub>
                      <m:sSubPr>
                        <m:ctrlPr>
                          <a:rPr lang="en-US" i="1">
                            <a:latin typeface="Cambria Math"/>
                          </a:rPr>
                        </m:ctrlPr>
                      </m:sSubPr>
                      <m:e>
                        <m:r>
                          <a:rPr lang="en-US" i="1">
                            <a:latin typeface="Cambria Math"/>
                          </a:rPr>
                          <m:t>𝑚</m:t>
                        </m:r>
                      </m:e>
                      <m:sub>
                        <m:r>
                          <a:rPr lang="en-US" i="1">
                            <a:latin typeface="Cambria Math"/>
                          </a:rPr>
                          <m:t>𝑖𝑗</m:t>
                        </m:r>
                      </m:sub>
                    </m:sSub>
                  </m:oMath>
                </a14:m>
                <a:r>
                  <a:rPr lang="en-US" dirty="0"/>
                  <a:t> .</a:t>
                </a:r>
              </a:p>
              <a:p>
                <a:r>
                  <a:rPr lang="en-US" dirty="0"/>
                  <a:t>a vector </a:t>
                </a:r>
                <a:r>
                  <a:rPr lang="en-US" b="1" dirty="0"/>
                  <a:t>v</a:t>
                </a:r>
                <a:r>
                  <a:rPr lang="en-US" dirty="0"/>
                  <a:t> of length n.</a:t>
                </a:r>
              </a:p>
              <a:p>
                <a:pPr marL="0" indent="0">
                  <a:buNone/>
                </a:pPr>
                <a:r>
                  <a:rPr lang="en-US" dirty="0"/>
                  <a:t> </a:t>
                </a:r>
              </a:p>
              <a:p>
                <a:pPr lvl="1"/>
                <a:r>
                  <a:rPr lang="en-US" dirty="0"/>
                  <a:t> </a:t>
                </a:r>
                <a14:m>
                  <m:oMath xmlns:m="http://schemas.openxmlformats.org/officeDocument/2006/math">
                    <m:sSub>
                      <m:sSubPr>
                        <m:ctrlPr>
                          <a:rPr lang="en-US" i="1">
                            <a:latin typeface="Cambria Math"/>
                          </a:rPr>
                        </m:ctrlPr>
                      </m:sSubPr>
                      <m:e>
                        <m:r>
                          <a:rPr lang="en-US" i="1">
                            <a:latin typeface="Cambria Math"/>
                          </a:rPr>
                          <m:t>𝑥</m:t>
                        </m:r>
                      </m:e>
                      <m:sub>
                        <m:r>
                          <a:rPr lang="en-US" i="1">
                            <a:latin typeface="Cambria Math"/>
                          </a:rPr>
                          <m:t>𝑖</m:t>
                        </m:r>
                      </m:sub>
                    </m:sSub>
                  </m:oMath>
                </a14:m>
                <a:r>
                  <a:rPr lang="en-US" dirty="0"/>
                  <a:t> = </a:t>
                </a:r>
                <a14:m>
                  <m:oMath xmlns:m="http://schemas.openxmlformats.org/officeDocument/2006/math">
                    <m:nary>
                      <m:naryPr>
                        <m:chr m:val="∑"/>
                        <m:limLoc m:val="undOvr"/>
                        <m:ctrlPr>
                          <a:rPr lang="en-US" i="1">
                            <a:latin typeface="Cambria Math"/>
                          </a:rPr>
                        </m:ctrlPr>
                      </m:naryPr>
                      <m:sub>
                        <m:r>
                          <a:rPr lang="en-US" i="1">
                            <a:latin typeface="Cambria Math"/>
                          </a:rPr>
                          <m:t>1</m:t>
                        </m:r>
                      </m:sub>
                      <m:sup>
                        <m:r>
                          <a:rPr lang="en-US" i="1">
                            <a:latin typeface="Cambria Math"/>
                          </a:rPr>
                          <m:t>𝑛</m:t>
                        </m:r>
                      </m:sup>
                      <m:e>
                        <m:sSub>
                          <m:sSubPr>
                            <m:ctrlPr>
                              <a:rPr lang="en-US" i="1">
                                <a:latin typeface="Cambria Math"/>
                              </a:rPr>
                            </m:ctrlPr>
                          </m:sSubPr>
                          <m:e>
                            <m:r>
                              <a:rPr lang="en-US" i="1">
                                <a:latin typeface="Cambria Math"/>
                              </a:rPr>
                              <m:t>𝑚</m:t>
                            </m:r>
                          </m:e>
                          <m:sub>
                            <m:r>
                              <a:rPr lang="en-US" i="1">
                                <a:latin typeface="Cambria Math"/>
                              </a:rPr>
                              <m:t>𝑖𝑗</m:t>
                            </m:r>
                          </m:sub>
                        </m:sSub>
                      </m:e>
                    </m:nary>
                  </m:oMath>
                </a14:m>
                <a:r>
                  <a:rPr lang="en-US" dirty="0"/>
                  <a:t> . </a:t>
                </a:r>
                <a14:m>
                  <m:oMath xmlns:m="http://schemas.openxmlformats.org/officeDocument/2006/math">
                    <m:sSub>
                      <m:sSubPr>
                        <m:ctrlPr>
                          <a:rPr lang="en-US" i="1">
                            <a:latin typeface="Cambria Math"/>
                          </a:rPr>
                        </m:ctrlPr>
                      </m:sSubPr>
                      <m:e>
                        <m:r>
                          <a:rPr lang="en-US" i="1">
                            <a:latin typeface="Cambria Math"/>
                          </a:rPr>
                          <m:t>𝑣</m:t>
                        </m:r>
                      </m:e>
                      <m:sub>
                        <m:r>
                          <a:rPr lang="en-US" i="1" smtClean="0">
                            <a:latin typeface="Cambria Math"/>
                          </a:rPr>
                          <m:t>𝑗</m:t>
                        </m:r>
                      </m:sub>
                    </m:sSub>
                  </m:oMath>
                </a14:m>
                <a:endParaRPr lang="en-US" dirty="0"/>
              </a:p>
              <a:p>
                <a:r>
                  <a:rPr lang="en-US" dirty="0"/>
                  <a:t>Assume that </a:t>
                </a:r>
              </a:p>
              <a:p>
                <a:pPr lvl="1"/>
                <a:r>
                  <a:rPr lang="en-US" dirty="0"/>
                  <a:t>the row-column coordinates of each matrix element will be discoverable, either from its position in the file, or because it is stored with explicit coordinates, as a triple (</a:t>
                </a:r>
                <a:r>
                  <a:rPr lang="en-US" dirty="0" err="1"/>
                  <a:t>i</a:t>
                </a:r>
                <a:r>
                  <a:rPr lang="en-US" dirty="0"/>
                  <a:t>, j, </a:t>
                </a:r>
                <a14:m>
                  <m:oMath xmlns:m="http://schemas.openxmlformats.org/officeDocument/2006/math">
                    <m:sSub>
                      <m:sSubPr>
                        <m:ctrlPr>
                          <a:rPr lang="en-US" i="1">
                            <a:latin typeface="Cambria Math"/>
                          </a:rPr>
                        </m:ctrlPr>
                      </m:sSubPr>
                      <m:e>
                        <m:r>
                          <a:rPr lang="en-US" i="1">
                            <a:latin typeface="Cambria Math"/>
                          </a:rPr>
                          <m:t>𝑚</m:t>
                        </m:r>
                      </m:e>
                      <m:sub>
                        <m:r>
                          <a:rPr lang="en-US" i="1">
                            <a:latin typeface="Cambria Math"/>
                          </a:rPr>
                          <m:t>𝑖𝑗</m:t>
                        </m:r>
                      </m:sub>
                    </m:sSub>
                  </m:oMath>
                </a14:m>
                <a:r>
                  <a:rPr lang="en-US" dirty="0"/>
                  <a:t>).</a:t>
                </a:r>
              </a:p>
              <a:p>
                <a:pPr lvl="1"/>
                <a:r>
                  <a:rPr lang="en-US" dirty="0"/>
                  <a:t>the position of element </a:t>
                </a:r>
                <a14:m>
                  <m:oMath xmlns:m="http://schemas.openxmlformats.org/officeDocument/2006/math">
                    <m:sSub>
                      <m:sSubPr>
                        <m:ctrlPr>
                          <a:rPr lang="en-US" i="1">
                            <a:latin typeface="Cambria Math"/>
                          </a:rPr>
                        </m:ctrlPr>
                      </m:sSubPr>
                      <m:e>
                        <m:r>
                          <a:rPr lang="en-US" i="1">
                            <a:latin typeface="Cambria Math"/>
                          </a:rPr>
                          <m:t>𝑣</m:t>
                        </m:r>
                      </m:e>
                      <m:sub>
                        <m:r>
                          <a:rPr lang="en-US" i="1">
                            <a:latin typeface="Cambria Math"/>
                          </a:rPr>
                          <m:t>𝑗</m:t>
                        </m:r>
                      </m:sub>
                    </m:sSub>
                  </m:oMath>
                </a14:m>
                <a:r>
                  <a:rPr lang="en-US" dirty="0"/>
                  <a:t> in the vector v will be discoverable in the analogous way.</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37" t="-2561" r="-1704"/>
                </a:stretch>
              </a:blipFill>
            </p:spPr>
            <p:txBody>
              <a:bodyPr/>
              <a:lstStyle/>
              <a:p>
                <a:r>
                  <a:rPr lang="en-US">
                    <a:noFill/>
                  </a:rPr>
                  <a:t> </a:t>
                </a:r>
              </a:p>
            </p:txBody>
          </p:sp>
        </mc:Fallback>
      </mc:AlternateContent>
    </p:spTree>
    <p:extLst>
      <p:ext uri="{BB962C8B-B14F-4D97-AF65-F5344CB8AC3E}">
        <p14:creationId xmlns:p14="http://schemas.microsoft.com/office/powerpoint/2010/main" val="1553401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Case 1: n is large, but not so large that vector v cannot fit in main memory</a:t>
            </a:r>
            <a:br>
              <a:rPr lang="en-US" dirty="0"/>
            </a:b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n-US" b="1" dirty="0"/>
                  <a:t>The Map Function:</a:t>
                </a:r>
                <a:endParaRPr lang="en-US" dirty="0"/>
              </a:p>
              <a:p>
                <a:r>
                  <a:rPr lang="en-US" dirty="0"/>
                  <a:t>Map function is written to apply to one element of </a:t>
                </a:r>
                <a:r>
                  <a:rPr lang="en-US" b="1" dirty="0"/>
                  <a:t>M</a:t>
                </a:r>
                <a:endParaRPr lang="en-US" dirty="0"/>
              </a:p>
              <a:p>
                <a:r>
                  <a:rPr lang="en-US" b="1" dirty="0"/>
                  <a:t>v</a:t>
                </a:r>
                <a:r>
                  <a:rPr lang="en-US" dirty="0"/>
                  <a:t> is first read to computing node executing a Map task and is available for all applications of the Map function at this compute node.</a:t>
                </a:r>
              </a:p>
              <a:p>
                <a:r>
                  <a:rPr lang="en-US" dirty="0"/>
                  <a:t>Each Map task will operate on a chunk of the matrix </a:t>
                </a:r>
                <a:r>
                  <a:rPr lang="en-US" b="1" dirty="0"/>
                  <a:t>M</a:t>
                </a:r>
                <a:r>
                  <a:rPr lang="en-US" dirty="0"/>
                  <a:t>. </a:t>
                </a:r>
              </a:p>
              <a:p>
                <a:r>
                  <a:rPr lang="en-US" dirty="0"/>
                  <a:t>From each matrix element </a:t>
                </a:r>
                <a14:m>
                  <m:oMath xmlns:m="http://schemas.openxmlformats.org/officeDocument/2006/math">
                    <m:sSub>
                      <m:sSubPr>
                        <m:ctrlPr>
                          <a:rPr lang="en-US" i="1">
                            <a:latin typeface="Cambria Math"/>
                          </a:rPr>
                        </m:ctrlPr>
                      </m:sSubPr>
                      <m:e>
                        <m:r>
                          <a:rPr lang="en-US" i="1">
                            <a:latin typeface="Cambria Math"/>
                          </a:rPr>
                          <m:t>𝑚</m:t>
                        </m:r>
                      </m:e>
                      <m:sub>
                        <m:r>
                          <a:rPr lang="en-US" i="1">
                            <a:latin typeface="Cambria Math"/>
                          </a:rPr>
                          <m:t>𝑖𝑗</m:t>
                        </m:r>
                      </m:sub>
                    </m:sSub>
                  </m:oMath>
                </a14:m>
                <a:r>
                  <a:rPr lang="en-US" dirty="0"/>
                  <a:t> it produces the key-value pair (</a:t>
                </a:r>
                <a:r>
                  <a:rPr lang="en-US" dirty="0" err="1"/>
                  <a:t>i</a:t>
                </a:r>
                <a:r>
                  <a:rPr lang="en-US" dirty="0"/>
                  <a:t>, ( </a:t>
                </a:r>
                <a14:m>
                  <m:oMath xmlns:m="http://schemas.openxmlformats.org/officeDocument/2006/math">
                    <m:sSub>
                      <m:sSubPr>
                        <m:ctrlPr>
                          <a:rPr lang="en-US" i="1">
                            <a:latin typeface="Cambria Math"/>
                          </a:rPr>
                        </m:ctrlPr>
                      </m:sSubPr>
                      <m:e>
                        <m:r>
                          <a:rPr lang="en-US" i="1">
                            <a:latin typeface="Cambria Math"/>
                          </a:rPr>
                          <m:t>𝑚</m:t>
                        </m:r>
                      </m:e>
                      <m:sub>
                        <m:r>
                          <a:rPr lang="en-US" i="1">
                            <a:latin typeface="Cambria Math"/>
                          </a:rPr>
                          <m:t>𝑖𝑗</m:t>
                        </m:r>
                      </m:sub>
                    </m:sSub>
                  </m:oMath>
                </a14:m>
                <a:r>
                  <a:rPr lang="en-US" dirty="0"/>
                  <a:t> . </a:t>
                </a:r>
                <a14:m>
                  <m:oMath xmlns:m="http://schemas.openxmlformats.org/officeDocument/2006/math">
                    <m:sSub>
                      <m:sSubPr>
                        <m:ctrlPr>
                          <a:rPr lang="en-US" i="1">
                            <a:latin typeface="Cambria Math"/>
                          </a:rPr>
                        </m:ctrlPr>
                      </m:sSubPr>
                      <m:e>
                        <m:r>
                          <a:rPr lang="en-US" i="1">
                            <a:latin typeface="Cambria Math"/>
                          </a:rPr>
                          <m:t>𝑣</m:t>
                        </m:r>
                      </m:e>
                      <m:sub>
                        <m:r>
                          <a:rPr lang="en-US" i="1">
                            <a:latin typeface="Cambria Math"/>
                          </a:rPr>
                          <m:t>𝑗</m:t>
                        </m:r>
                      </m:sub>
                    </m:sSub>
                  </m:oMath>
                </a14:m>
                <a:r>
                  <a:rPr lang="en-US" dirty="0"/>
                  <a:t> ) ). </a:t>
                </a:r>
              </a:p>
              <a:p>
                <a:r>
                  <a:rPr lang="en-US" dirty="0"/>
                  <a:t>Thus, all terms of the sum that make up the component </a:t>
                </a:r>
                <a14:m>
                  <m:oMath xmlns:m="http://schemas.openxmlformats.org/officeDocument/2006/math">
                    <m:sSub>
                      <m:sSubPr>
                        <m:ctrlPr>
                          <a:rPr lang="en-US" i="1">
                            <a:latin typeface="Cambria Math"/>
                          </a:rPr>
                        </m:ctrlPr>
                      </m:sSubPr>
                      <m:e>
                        <m:r>
                          <a:rPr lang="en-US" i="1">
                            <a:latin typeface="Cambria Math"/>
                          </a:rPr>
                          <m:t>𝑥</m:t>
                        </m:r>
                      </m:e>
                      <m:sub>
                        <m:r>
                          <a:rPr lang="en-US" i="1">
                            <a:latin typeface="Cambria Math"/>
                          </a:rPr>
                          <m:t>𝑖</m:t>
                        </m:r>
                      </m:sub>
                    </m:sSub>
                  </m:oMath>
                </a14:m>
                <a:r>
                  <a:rPr lang="en-US" dirty="0"/>
                  <a:t> of the matrix-vector product will get the same key, </a:t>
                </a:r>
                <a:r>
                  <a:rPr lang="en-US" dirty="0" err="1"/>
                  <a:t>i</a:t>
                </a:r>
                <a:r>
                  <a:rPr lang="en-US" dirty="0"/>
                  <a: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185" t="-2695" r="-1852"/>
                </a:stretch>
              </a:blipFill>
            </p:spPr>
            <p:txBody>
              <a:bodyPr/>
              <a:lstStyle/>
              <a:p>
                <a:r>
                  <a:rPr lang="en-US">
                    <a:noFill/>
                  </a:rPr>
                  <a:t> </a:t>
                </a:r>
              </a:p>
            </p:txBody>
          </p:sp>
        </mc:Fallback>
      </mc:AlternateContent>
    </p:spTree>
    <p:extLst>
      <p:ext uri="{BB962C8B-B14F-4D97-AF65-F5344CB8AC3E}">
        <p14:creationId xmlns:p14="http://schemas.microsoft.com/office/powerpoint/2010/main" val="3999542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1 Continued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dirty="0"/>
                  <a:t>The Reduce Function: </a:t>
                </a:r>
                <a:endParaRPr lang="en-US" dirty="0"/>
              </a:p>
              <a:p>
                <a:r>
                  <a:rPr lang="en-US" dirty="0"/>
                  <a:t>The Reduce function simply sums all the values associated with a given key </a:t>
                </a:r>
                <a:r>
                  <a:rPr lang="en-US" dirty="0" err="1"/>
                  <a:t>i</a:t>
                </a:r>
                <a:r>
                  <a:rPr lang="en-US" dirty="0"/>
                  <a:t>. </a:t>
                </a:r>
              </a:p>
              <a:p>
                <a:r>
                  <a:rPr lang="en-US" dirty="0"/>
                  <a:t>The result will be a pair (</a:t>
                </a:r>
                <a:r>
                  <a:rPr lang="en-US" dirty="0" err="1"/>
                  <a:t>i</a:t>
                </a:r>
                <a:r>
                  <a:rPr lang="en-US" dirty="0"/>
                  <a:t>,</a:t>
                </a:r>
                <a14:m>
                  <m:oMath xmlns:m="http://schemas.openxmlformats.org/officeDocument/2006/math">
                    <m:r>
                      <a:rPr lang="en-US" i="1">
                        <a:latin typeface="Cambria Math"/>
                      </a:rPr>
                      <m:t> </m:t>
                    </m:r>
                    <m:sSub>
                      <m:sSubPr>
                        <m:ctrlPr>
                          <a:rPr lang="en-US" i="1">
                            <a:latin typeface="Cambria Math"/>
                          </a:rPr>
                        </m:ctrlPr>
                      </m:sSubPr>
                      <m:e>
                        <m:r>
                          <a:rPr lang="en-US" i="1">
                            <a:latin typeface="Cambria Math"/>
                          </a:rPr>
                          <m:t>𝑥</m:t>
                        </m:r>
                      </m:e>
                      <m:sub>
                        <m:r>
                          <a:rPr lang="en-US" i="1">
                            <a:latin typeface="Cambria Math"/>
                          </a:rPr>
                          <m:t>𝑖</m:t>
                        </m:r>
                      </m:sub>
                    </m:sSub>
                  </m:oMath>
                </a14:m>
                <a:r>
                  <a:rPr lang="en-US" dirty="0"/>
                  <a:t> ).</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a:stretch>
              </a:blipFill>
            </p:spPr>
            <p:txBody>
              <a:bodyPr/>
              <a:lstStyle/>
              <a:p>
                <a:r>
                  <a:rPr lang="en-US">
                    <a:noFill/>
                  </a:rPr>
                  <a:t> </a:t>
                </a:r>
              </a:p>
            </p:txBody>
          </p:sp>
        </mc:Fallback>
      </mc:AlternateContent>
    </p:spTree>
    <p:extLst>
      <p:ext uri="{BB962C8B-B14F-4D97-AF65-F5344CB8AC3E}">
        <p14:creationId xmlns:p14="http://schemas.microsoft.com/office/powerpoint/2010/main" val="3608802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
            </a:r>
            <a:br>
              <a:rPr lang="en-US" dirty="0"/>
            </a:br>
            <a:r>
              <a:rPr lang="en-US" dirty="0"/>
              <a:t>Case 2: n is large to fit into main memory </a:t>
            </a:r>
            <a:br>
              <a:rPr lang="en-US" dirty="0"/>
            </a:br>
            <a:r>
              <a:rPr lang="en-US" dirty="0"/>
              <a:t/>
            </a:r>
            <a:br>
              <a:rPr lang="en-US" dirty="0"/>
            </a:br>
            <a:endParaRPr lang="en-US" dirty="0"/>
          </a:p>
        </p:txBody>
      </p:sp>
      <p:sp>
        <p:nvSpPr>
          <p:cNvPr id="3" name="Content Placeholder 2"/>
          <p:cNvSpPr>
            <a:spLocks noGrp="1"/>
          </p:cNvSpPr>
          <p:nvPr>
            <p:ph idx="1"/>
          </p:nvPr>
        </p:nvSpPr>
        <p:spPr/>
        <p:txBody>
          <a:bodyPr>
            <a:normAutofit fontScale="92500"/>
          </a:bodyPr>
          <a:lstStyle/>
          <a:p>
            <a:r>
              <a:rPr lang="en-US" b="1" dirty="0"/>
              <a:t>v</a:t>
            </a:r>
            <a:r>
              <a:rPr lang="en-US" dirty="0"/>
              <a:t> should be stored in computing nodes used for the Map task</a:t>
            </a:r>
          </a:p>
          <a:p>
            <a:r>
              <a:rPr lang="en-US" dirty="0"/>
              <a:t>Divide the matrix into vertical stripes of equal width and divide the vector into an equal number of horizontal stripes, of the same height. </a:t>
            </a:r>
          </a:p>
          <a:p>
            <a:r>
              <a:rPr lang="en-US" dirty="0"/>
              <a:t>Our goal is to use enough stripes so that the portion of the vector in one stripe can fit conveniently into main memory at a compute node.</a:t>
            </a:r>
          </a:p>
          <a:p>
            <a:endParaRPr lang="en-US" dirty="0"/>
          </a:p>
        </p:txBody>
      </p:sp>
    </p:spTree>
    <p:extLst>
      <p:ext uri="{BB962C8B-B14F-4D97-AF65-F5344CB8AC3E}">
        <p14:creationId xmlns:p14="http://schemas.microsoft.com/office/powerpoint/2010/main" val="1880782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97677783"/>
              </p:ext>
            </p:extLst>
          </p:nvPr>
        </p:nvGraphicFramePr>
        <p:xfrm>
          <a:off x="2286000" y="1752600"/>
          <a:ext cx="4419600" cy="1105281"/>
        </p:xfrm>
        <a:graphic>
          <a:graphicData uri="http://schemas.openxmlformats.org/drawingml/2006/table">
            <a:tbl>
              <a:tblPr firstRow="1" firstCol="1" bandRow="1">
                <a:tableStyleId>{5C22544A-7EE6-4342-B048-85BDC9FD1C3A}</a:tableStyleId>
              </a:tblPr>
              <a:tblGrid>
                <a:gridCol w="626280">
                  <a:extLst>
                    <a:ext uri="{9D8B030D-6E8A-4147-A177-3AD203B41FA5}">
                      <a16:colId xmlns:a16="http://schemas.microsoft.com/office/drawing/2014/main" xmlns="" val="20000"/>
                    </a:ext>
                  </a:extLst>
                </a:gridCol>
                <a:gridCol w="687380">
                  <a:extLst>
                    <a:ext uri="{9D8B030D-6E8A-4147-A177-3AD203B41FA5}">
                      <a16:colId xmlns:a16="http://schemas.microsoft.com/office/drawing/2014/main" xmlns="" val="20001"/>
                    </a:ext>
                  </a:extLst>
                </a:gridCol>
                <a:gridCol w="687380">
                  <a:extLst>
                    <a:ext uri="{9D8B030D-6E8A-4147-A177-3AD203B41FA5}">
                      <a16:colId xmlns:a16="http://schemas.microsoft.com/office/drawing/2014/main" xmlns="" val="20002"/>
                    </a:ext>
                  </a:extLst>
                </a:gridCol>
                <a:gridCol w="687380">
                  <a:extLst>
                    <a:ext uri="{9D8B030D-6E8A-4147-A177-3AD203B41FA5}">
                      <a16:colId xmlns:a16="http://schemas.microsoft.com/office/drawing/2014/main" xmlns="" val="20003"/>
                    </a:ext>
                  </a:extLst>
                </a:gridCol>
                <a:gridCol w="534629">
                  <a:extLst>
                    <a:ext uri="{9D8B030D-6E8A-4147-A177-3AD203B41FA5}">
                      <a16:colId xmlns:a16="http://schemas.microsoft.com/office/drawing/2014/main" xmlns="" val="20004"/>
                    </a:ext>
                  </a:extLst>
                </a:gridCol>
                <a:gridCol w="586951">
                  <a:extLst>
                    <a:ext uri="{9D8B030D-6E8A-4147-A177-3AD203B41FA5}">
                      <a16:colId xmlns:a16="http://schemas.microsoft.com/office/drawing/2014/main" xmlns="" val="20005"/>
                    </a:ext>
                  </a:extLst>
                </a:gridCol>
                <a:gridCol w="609600">
                  <a:extLst>
                    <a:ext uri="{9D8B030D-6E8A-4147-A177-3AD203B41FA5}">
                      <a16:colId xmlns:a16="http://schemas.microsoft.com/office/drawing/2014/main" xmlns="" val="20006"/>
                    </a:ext>
                  </a:extLst>
                </a:gridCol>
              </a:tblGrid>
              <a:tr h="239395">
                <a:tc rowSpan="5">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tc rowSpan="5">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tc rowSpan="5">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tc rowSpan="5">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tc rowSpan="5">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rowSpan="5">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22225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r h="22225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xmlns="" val="10002"/>
                  </a:ext>
                </a:extLst>
              </a:tr>
              <a:tr h="2286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xmlns="" val="10003"/>
                  </a:ext>
                </a:extLst>
              </a:tr>
              <a:tr h="18097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4"/>
                  </a:ext>
                </a:extLst>
              </a:tr>
            </a:tbl>
          </a:graphicData>
        </a:graphic>
      </p:graphicFrame>
      <p:sp>
        <p:nvSpPr>
          <p:cNvPr id="5" name="Rectangle 1"/>
          <p:cNvSpPr>
            <a:spLocks noChangeArrowheads="1"/>
          </p:cNvSpPr>
          <p:nvPr/>
        </p:nvSpPr>
        <p:spPr bwMode="auto">
          <a:xfrm>
            <a:off x="152400" y="2743200"/>
            <a:ext cx="8053743" cy="3662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a:t>
            </a:r>
            <a:endParaRPr lang="en-US" altLang="en-US" sz="1600" dirty="0">
              <a:latin typeface="Calibri" pitchFamily="34" charset="0"/>
              <a:ea typeface="Calibri" pitchFamily="34" charset="0"/>
              <a:cs typeface="Times New Roman" pitchFamily="18" charset="0"/>
            </a:endParaRPr>
          </a:p>
          <a:p>
            <a:pPr lvl="6" fontAlgn="base">
              <a:spcBef>
                <a:spcPct val="0"/>
              </a:spcBef>
              <a:spcAft>
                <a:spcPct val="0"/>
              </a:spcAft>
            </a:pPr>
            <a:r>
              <a:rPr kumimoji="0" lang="en-US" altLang="en-US" sz="16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Matrix </a:t>
            </a:r>
            <a:r>
              <a:rPr kumimoji="0" lang="en-US" altLang="en-US"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M                                                </a:t>
            </a:r>
            <a:r>
              <a:rPr kumimoji="0" lang="en-US" altLang="en-US" sz="16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vector</a:t>
            </a:r>
            <a:r>
              <a:rPr kumimoji="0" lang="en-US" altLang="en-US"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 v</a:t>
            </a:r>
            <a:endParaRPr kumimoji="0" lang="en-US" altLang="en-US"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Figure 2.4: Division of a matrix and vector into </a:t>
            </a:r>
            <a:r>
              <a:rPr kumimoji="0" lang="en-US" altLang="en-US" sz="1600" b="0" i="1" u="none" strike="noStrike" cap="none" normalizeH="0" baseline="0" dirty="0">
                <a:ln>
                  <a:noFill/>
                </a:ln>
                <a:solidFill>
                  <a:schemeClr val="tx1"/>
                </a:solidFill>
                <a:effectLst/>
                <a:latin typeface="Calibri" pitchFamily="34" charset="0"/>
                <a:ea typeface="Calibri" pitchFamily="34" charset="0"/>
                <a:cs typeface="Times New Roman" pitchFamily="18" charset="0"/>
              </a:rPr>
              <a:t>five stripes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Arial" pitchFamily="34" charset="0"/>
              <a:cs typeface="Arial"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The </a:t>
            </a:r>
            <a:r>
              <a:rPr kumimoji="0" lang="en-US" altLang="en-US" sz="1600" b="0"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ith</a:t>
            </a:r>
            <a:r>
              <a:rPr kumimoji="0" lang="en-US" altLang="en-US" sz="16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stripe of the matrix multiplies only components from the </a:t>
            </a:r>
            <a:r>
              <a:rPr kumimoji="0" lang="en-US" altLang="en-US" sz="1600" b="0"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ith</a:t>
            </a:r>
            <a:r>
              <a:rPr kumimoji="0" lang="en-US" altLang="en-US" sz="16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stripe of the vector.</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1600" b="0" i="0" u="none" strike="noStrike" cap="none" normalizeH="0" baseline="0" dirty="0">
              <a:ln>
                <a:noFill/>
              </a:ln>
              <a:solidFill>
                <a:schemeClr val="tx1"/>
              </a:solidFill>
              <a:effectLst/>
              <a:latin typeface="Arial" pitchFamily="34" charset="0"/>
              <a:cs typeface="Arial"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Divide the matrix into one file for each stripe, and do the same for the vector.</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1600" b="0" i="0" u="none" strike="noStrike" cap="none" normalizeH="0" baseline="0" dirty="0">
              <a:ln>
                <a:noFill/>
              </a:ln>
              <a:solidFill>
                <a:schemeClr val="tx1"/>
              </a:solidFill>
              <a:effectLst/>
              <a:latin typeface="Arial" pitchFamily="34" charset="0"/>
              <a:cs typeface="Arial"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Each Map task is assigned a chunk from one of the stripes of the matrix and gets the entire </a:t>
            </a:r>
          </a:p>
          <a:p>
            <a:pPr marR="0" lvl="0" algn="l" defTabSz="914400" rtl="0" eaLnBrk="0" fontAlgn="base" latinLnBrk="0" hangingPunct="0">
              <a:lnSpc>
                <a:spcPct val="100000"/>
              </a:lnSpc>
              <a:spcBef>
                <a:spcPct val="0"/>
              </a:spcBef>
              <a:spcAft>
                <a:spcPct val="0"/>
              </a:spcAft>
              <a:buClrTx/>
              <a:buSzTx/>
              <a:tabLst/>
            </a:pPr>
            <a:r>
              <a:rPr lang="en-US" altLang="en-US" sz="1600" dirty="0">
                <a:latin typeface="Calibri" pitchFamily="34" charset="0"/>
                <a:ea typeface="Calibri" pitchFamily="34" charset="0"/>
                <a:cs typeface="Times New Roman" pitchFamily="18" charset="0"/>
              </a:rPr>
              <a:t>      </a:t>
            </a:r>
            <a:r>
              <a:rPr kumimoji="0" lang="en-US" altLang="en-US" sz="16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corresponding stripe of the vector.</a:t>
            </a:r>
          </a:p>
          <a:p>
            <a:pPr marR="0" lvl="0" algn="l" defTabSz="914400" rtl="0" eaLnBrk="0" fontAlgn="base" latinLnBrk="0" hangingPunct="0">
              <a:lnSpc>
                <a:spcPct val="100000"/>
              </a:lnSpc>
              <a:spcBef>
                <a:spcPct val="0"/>
              </a:spcBef>
              <a:spcAft>
                <a:spcPct val="0"/>
              </a:spcAft>
              <a:buClrTx/>
              <a:buSzTx/>
              <a:tabLst/>
            </a:pPr>
            <a:endParaRPr lang="en-US" altLang="en-US" sz="1600" dirty="0">
              <a:latin typeface="Calibri" pitchFamily="34" charset="0"/>
              <a:cs typeface="Times New Roman" pitchFamily="18" charset="0"/>
            </a:endParaRPr>
          </a:p>
          <a:p>
            <a:pPr marR="0" lvl="0" algn="l" defTabSz="914400" rtl="0" eaLnBrk="0" fontAlgn="base" latinLnBrk="0" hangingPunct="0">
              <a:lnSpc>
                <a:spcPct val="100000"/>
              </a:lnSpc>
              <a:spcBef>
                <a:spcPct val="0"/>
              </a:spcBef>
              <a:spcAft>
                <a:spcPct val="0"/>
              </a:spcAft>
              <a:buClrTx/>
              <a:buSzTx/>
              <a:tabLst/>
            </a:pPr>
            <a:endParaRPr kumimoji="0" lang="en-US" altLang="en-US" sz="2000" b="0" i="0" u="none" strike="noStrike" cap="none" normalizeH="0" baseline="0" dirty="0">
              <a:ln>
                <a:noFill/>
              </a:ln>
              <a:solidFill>
                <a:schemeClr val="tx1"/>
              </a:solidFill>
              <a:effectLst/>
              <a:latin typeface="Calibri" pitchFamily="34" charset="0"/>
              <a:cs typeface="Times New Roman" pitchFamily="18" charset="0"/>
            </a:endParaRPr>
          </a:p>
          <a:p>
            <a:pPr eaLnBrk="0" fontAlgn="base" hangingPunct="0">
              <a:spcBef>
                <a:spcPct val="0"/>
              </a:spcBef>
              <a:spcAft>
                <a:spcPct val="0"/>
              </a:spcAft>
            </a:pPr>
            <a:r>
              <a:rPr lang="en-US" sz="2000" dirty="0"/>
              <a:t>The Map and Reduce tasks can then act exactly as was described, as case 1.</a:t>
            </a:r>
          </a:p>
          <a:p>
            <a:pPr marR="0" lvl="0" algn="l" defTabSz="914400" rtl="0" eaLnBrk="0" fontAlgn="base" latinLnBrk="0" hangingPunct="0">
              <a:lnSpc>
                <a:spcPct val="100000"/>
              </a:lnSpc>
              <a:spcBef>
                <a:spcPct val="0"/>
              </a:spcBef>
              <a:spcAft>
                <a:spcPct val="0"/>
              </a:spcAft>
              <a:buClrTx/>
              <a:buSzTx/>
              <a:tabLst/>
            </a:pPr>
            <a:endParaRPr kumimoji="0" lang="en-US" altLang="en-US" sz="16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04510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Recommender is one of the most popular large-scale machine learning techniques.</a:t>
            </a:r>
          </a:p>
          <a:p>
            <a:pPr lvl="1"/>
            <a:r>
              <a:rPr lang="en-US" dirty="0"/>
              <a:t>Amazon</a:t>
            </a:r>
          </a:p>
          <a:p>
            <a:pPr lvl="1"/>
            <a:r>
              <a:rPr lang="en-US" dirty="0"/>
              <a:t>eBay</a:t>
            </a:r>
          </a:p>
          <a:p>
            <a:pPr lvl="1"/>
            <a:r>
              <a:rPr lang="en-US" dirty="0"/>
              <a:t>Facebook</a:t>
            </a:r>
          </a:p>
          <a:p>
            <a:pPr lvl="1"/>
            <a:r>
              <a:rPr lang="en-US" dirty="0"/>
              <a:t>Netflix</a:t>
            </a:r>
          </a:p>
          <a:p>
            <a:pPr lvl="1"/>
            <a:r>
              <a:rPr lang="en-US" dirty="0"/>
              <a:t>…</a:t>
            </a:r>
          </a:p>
          <a:p>
            <a:pPr lvl="1"/>
            <a:endParaRPr lang="en-US" dirty="0"/>
          </a:p>
        </p:txBody>
      </p:sp>
    </p:spTree>
    <p:extLst>
      <p:ext uri="{BB962C8B-B14F-4D97-AF65-F5344CB8AC3E}">
        <p14:creationId xmlns:p14="http://schemas.microsoft.com/office/powerpoint/2010/main" val="2541246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Two types of recommender techniques</a:t>
            </a:r>
          </a:p>
          <a:p>
            <a:pPr lvl="1"/>
            <a:r>
              <a:rPr lang="en-US" dirty="0"/>
              <a:t>Collaborative Filtering</a:t>
            </a:r>
          </a:p>
          <a:p>
            <a:pPr lvl="1"/>
            <a:r>
              <a:rPr lang="en-US" dirty="0"/>
              <a:t>Content Based Recommendation </a:t>
            </a:r>
          </a:p>
          <a:p>
            <a:r>
              <a:rPr lang="en-US" dirty="0"/>
              <a:t>Collaborative Filtering</a:t>
            </a:r>
          </a:p>
          <a:p>
            <a:pPr lvl="1"/>
            <a:r>
              <a:rPr lang="en-US" dirty="0"/>
              <a:t>Model based</a:t>
            </a:r>
          </a:p>
          <a:p>
            <a:pPr lvl="1"/>
            <a:r>
              <a:rPr lang="en-US" dirty="0"/>
              <a:t>Memory based</a:t>
            </a:r>
          </a:p>
          <a:p>
            <a:pPr lvl="2"/>
            <a:r>
              <a:rPr lang="en-US" dirty="0"/>
              <a:t>User similarity based</a:t>
            </a:r>
          </a:p>
          <a:p>
            <a:pPr lvl="2"/>
            <a:r>
              <a:rPr lang="en-US" dirty="0"/>
              <a:t>Item similarity based</a:t>
            </a:r>
          </a:p>
        </p:txBody>
      </p:sp>
    </p:spTree>
    <p:extLst>
      <p:ext uri="{BB962C8B-B14F-4D97-AF65-F5344CB8AC3E}">
        <p14:creationId xmlns:p14="http://schemas.microsoft.com/office/powerpoint/2010/main" val="5538299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316</TotalTime>
  <Words>1459</Words>
  <Application>Microsoft Office PowerPoint</Application>
  <PresentationFormat>On-screen Show (4:3)</PresentationFormat>
  <Paragraphs>282</Paragraphs>
  <Slides>26</Slides>
  <Notes>5</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Matrix-Vector Multiplication by MapReduce </vt:lpstr>
      <vt:lpstr>Google implementation of MapReduce</vt:lpstr>
      <vt:lpstr>Problem Statement</vt:lpstr>
      <vt:lpstr>Case 1: n is large, but not so large that vector v cannot fit in main memory </vt:lpstr>
      <vt:lpstr>Case 1 Continued …</vt:lpstr>
      <vt:lpstr>  Case 2: n is large to fit into main memory   </vt:lpstr>
      <vt:lpstr>PowerPoint Presentation</vt:lpstr>
      <vt:lpstr>PowerPoint Presentation</vt:lpstr>
      <vt:lpstr>PowerPoint Presentation</vt:lpstr>
      <vt:lpstr>Item-based collaborative filtering</vt:lpstr>
      <vt:lpstr> The cosine similarity measure</vt:lpstr>
      <vt:lpstr>Making predictions</vt:lpstr>
      <vt:lpstr>Pre-processing for item-based filtering</vt:lpstr>
      <vt:lpstr>Mahout’s Item-Based RS</vt:lpstr>
      <vt:lpstr>Mahout’s RS</vt:lpstr>
      <vt:lpstr>As matrix math, again </vt:lpstr>
      <vt:lpstr>Page Rank Algorithm</vt:lpstr>
      <vt:lpstr>Vectors v and v’ are too large for Main Memory</vt:lpstr>
      <vt:lpstr>Square Blocks, instead of Slices</vt:lpstr>
      <vt:lpstr>Figure from Rajaraman, Ullmann</vt:lpstr>
      <vt:lpstr>Iterative Computation- Square Blocks Method</vt:lpstr>
      <vt:lpstr>Matrix-Matrix Multiplication using MapReduce</vt:lpstr>
      <vt:lpstr>The Alternating Least Squares (ALS) Recommender Algorithm</vt:lpstr>
      <vt:lpstr>PowerPoint Presentation</vt:lpstr>
      <vt:lpstr>PowerPoint Presentation</vt:lpstr>
      <vt:lpstr>Iterative Training Algorithm</vt:lpstr>
    </vt:vector>
  </TitlesOfParts>
  <Company>University of Louisiana at Lafayette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Matrix-Vector Multiplication by MapReduce</dc:title>
  <dc:creator>Vijay Raghavan</dc:creator>
  <cp:lastModifiedBy>Vijay Raghavan</cp:lastModifiedBy>
  <cp:revision>25</cp:revision>
  <dcterms:created xsi:type="dcterms:W3CDTF">2018-02-08T17:09:07Z</dcterms:created>
  <dcterms:modified xsi:type="dcterms:W3CDTF">2018-02-16T04:00:01Z</dcterms:modified>
</cp:coreProperties>
</file>